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2" r:id="rId7"/>
    <p:sldId id="263" r:id="rId8"/>
    <p:sldId id="271" r:id="rId9"/>
    <p:sldId id="272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9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4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48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3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8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44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1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70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1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62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2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5287-AD57-415A-95A3-F09865A6852C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BDF9-AE0E-4E7D-B002-12B4A9987D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41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AF13FCE-5DC1-A1C1-3F3E-E8410F6E2034}"/>
              </a:ext>
            </a:extLst>
          </p:cNvPr>
          <p:cNvSpPr txBox="1"/>
          <p:nvPr/>
        </p:nvSpPr>
        <p:spPr>
          <a:xfrm>
            <a:off x="2734811" y="293614"/>
            <a:ext cx="6400800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dirty="0"/>
              <a:t>INTERVENÇÃO Á SAÚDE MENTAL</a:t>
            </a:r>
          </a:p>
          <a:p>
            <a:pPr algn="ctr">
              <a:lnSpc>
                <a:spcPct val="200000"/>
              </a:lnSpc>
            </a:pPr>
            <a:r>
              <a:rPr lang="pt-BR" dirty="0"/>
              <a:t>PROJETO RESPIRAR</a:t>
            </a:r>
          </a:p>
          <a:p>
            <a:pPr algn="ctr">
              <a:lnSpc>
                <a:spcPct val="200000"/>
              </a:lnSpc>
            </a:pPr>
            <a:r>
              <a:rPr lang="pt-BR" dirty="0"/>
              <a:t>MUNICÍPIO DE FARTURA – SP</a:t>
            </a:r>
          </a:p>
          <a:p>
            <a:pPr algn="ctr">
              <a:lnSpc>
                <a:spcPct val="200000"/>
              </a:lnSpc>
            </a:pPr>
            <a:r>
              <a:rPr lang="pt-BR" dirty="0"/>
              <a:t>AUTORA: DANIELA RODRIGUES VIANA DIOGO – CRP 06/57345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841977-4B8B-2668-D49A-194D2DD7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77" y="2566297"/>
            <a:ext cx="6115070" cy="38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" y="0"/>
            <a:ext cx="12100560" cy="669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10)REFERÊNCIA BIBLIOGRAFICA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1. </a:t>
            </a:r>
            <a:r>
              <a:rPr lang="pt-BR" dirty="0" err="1"/>
              <a:t>Paulson</a:t>
            </a:r>
            <a:r>
              <a:rPr lang="pt-BR" dirty="0"/>
              <a:t> RE </a:t>
            </a:r>
            <a:r>
              <a:rPr lang="pt-BR" dirty="0" err="1"/>
              <a:t>Women's</a:t>
            </a:r>
            <a:r>
              <a:rPr lang="pt-BR" dirty="0"/>
              <a:t> </a:t>
            </a:r>
            <a:r>
              <a:rPr lang="pt-BR" dirty="0" err="1"/>
              <a:t>suffrage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prohibition</a:t>
            </a:r>
            <a:r>
              <a:rPr lang="pt-BR" dirty="0"/>
              <a:t>: a </a:t>
            </a:r>
            <a:r>
              <a:rPr lang="pt-BR" dirty="0" err="1"/>
              <a:t>comparative</a:t>
            </a:r>
            <a:r>
              <a:rPr lang="pt-BR" dirty="0"/>
              <a:t> </a:t>
            </a:r>
            <a:r>
              <a:rPr lang="pt-BR" dirty="0" err="1"/>
              <a:t>study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equality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social </a:t>
            </a:r>
            <a:r>
              <a:rPr lang="pt-BR" dirty="0" err="1"/>
              <a:t>control</a:t>
            </a:r>
            <a:r>
              <a:rPr lang="pt-BR" dirty="0"/>
              <a:t>. </a:t>
            </a:r>
            <a:r>
              <a:rPr lang="pt-BR" dirty="0" err="1"/>
              <a:t>Glenview</a:t>
            </a:r>
            <a:r>
              <a:rPr lang="pt-BR" dirty="0"/>
              <a:t>, IL: Scott, </a:t>
            </a:r>
            <a:r>
              <a:rPr lang="pt-BR" dirty="0" err="1"/>
              <a:t>Foresman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; 1973.        [ Links ]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2.GONÇALVES, Maria da Graça </a:t>
            </a:r>
            <a:r>
              <a:rPr lang="pt-BR" dirty="0" err="1"/>
              <a:t>Marchina</a:t>
            </a:r>
            <a:r>
              <a:rPr lang="pt-BR" dirty="0"/>
              <a:t>. A contribuição da Psicologia </a:t>
            </a:r>
            <a:r>
              <a:rPr lang="pt-BR" dirty="0" err="1"/>
              <a:t>Sócio-Histórica</a:t>
            </a:r>
            <a:r>
              <a:rPr lang="pt-BR" dirty="0"/>
              <a:t> para a elaboração de políticas públicas. In: BOCK, Ana M. Bahia (org.). Psicologia e o Compromisso Social. São Paulo: Cortez, 2003, p. 277-293.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3.GONZÁLEZ REY, Fernando. Psicoterapia, Subjetividade e </a:t>
            </a:r>
            <a:r>
              <a:rPr lang="pt-BR" dirty="0" err="1"/>
              <a:t>Pós-Moderni¬dade</a:t>
            </a:r>
            <a:r>
              <a:rPr lang="pt-BR" dirty="0"/>
              <a:t>: uma aproximação histórico cultural, São Paulo: Thomson Learning, 2007.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4.OLIVEIRA, J.A.P. (2006) Desafios do planejamento em políticas públicas: diferentes visões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e práticas. Revista de Administração Pública, Rio de Janeiro, 40 (273-88), mar/abr.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5.SARAVIA, E. &amp; FERRAREZI, E. (Org.) Políticas Públicas: coletânea. Volume 2. Rio de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Janeiros : ENAP. 2006.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6.SILVA, P.L.B. &amp; MELO, M.A.B. O Processo de Implementação de políticas públicas no Brasil: Características e Determinantes da Avaliação de Programas e Projetos. Campinas :Universidade Estadual de Campinas – UNICAMP, Núcleo de Estudos de Políticas Públicas –NEPP. Caderno nº 48. 2000.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7.https://www.msdmanuals.com/pt</a:t>
            </a:r>
            <a:r>
              <a:rPr lang="pt-BR" dirty="0"/>
              <a:t>/profissional.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8. https://www.inca.gov.br/publicacoes</a:t>
            </a:r>
            <a:r>
              <a:rPr lang="pt-BR"/>
              <a:t>/material-para-web.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932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1)TEMA:SAÚDE MENTAL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2)TÍTULO DA EXPERIÊNCIA: Projeto Respirar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3)INÍCIO DA EXPERIÊNCIA: 02/2024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4)INTRODUÇÃO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	Fartura é uma cidade do interior paulista, localizada a 357 km de São Paulo, fazendo divisa como Estado do Paraná. Como muitos outros pequenos municípios possuem duas praças, uma igreja, farmácia em cada esquina, pouca alternativa de esporte, lazer e cultura, com uma população de 16.036 habitantes (IBGE – 2019), sendo 79,88% urbana e 20,11% rural, com 97,4% das crianças de 06 a 14 nas escolas. (IBGE/SEADE – 2010).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57B23-E71A-27F2-204B-3EE67862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75" y="4619854"/>
            <a:ext cx="2409825" cy="22381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935283-F46F-C0E2-1F1F-225BFF8C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65" y="4619854"/>
            <a:ext cx="2409825" cy="22381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38BF55-C861-E335-C3AB-56D5C13AF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397" y="4619854"/>
            <a:ext cx="2409825" cy="22381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269C53-3099-8795-8ABE-564CE86F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0" y="4619854"/>
            <a:ext cx="2859793" cy="22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7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5) JUSTIFICATIVA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775C50-2453-7F89-33B4-06C55360C666}"/>
              </a:ext>
            </a:extLst>
          </p:cNvPr>
          <p:cNvSpPr txBox="1"/>
          <p:nvPr/>
        </p:nvSpPr>
        <p:spPr>
          <a:xfrm>
            <a:off x="0" y="514583"/>
            <a:ext cx="1219200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tabagismo é reconhecido pela Organização Mundial da Saúde (OMS) como uma doença crônica, epidêmica, sendo a maior causa isolada evitável de adoecimento e mortes precoces em todo o mundo.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 nicotina, presente em todos os derivados do tabaco, é uma droga psicoativa, portanto a OMS incluiu o tabagismo dentro do grupo dos transtornos mentais e de comportamento decorrentes do uso de substâncias psicoativas na Décima Revisão da Classificação Internacional de Doenças (CID-10).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CDD91F-1958-A51A-7AEF-B62A12CD2391}"/>
              </a:ext>
            </a:extLst>
          </p:cNvPr>
          <p:cNvSpPr txBox="1"/>
          <p:nvPr/>
        </p:nvSpPr>
        <p:spPr>
          <a:xfrm>
            <a:off x="0" y="2691159"/>
            <a:ext cx="1219200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nicotina é a substância psicoativa presente no cigarro, ela ativa a dopamina, um neurotransmissor que está relacionado à sensação de prazer e recompensa. A nicotina atua no sistema nervoso central como a cocaína, heroína, álcool e chega ao cérebro em apenas 7 a 19 segundos.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 sensação de relaxamento é imediata, mas é passageira. O cigarro pode mascarar o problema, deixando uma falsa sensação de que tudo está bem. 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73C66B-79B3-FF9C-5D82-CCB81D913CA0}"/>
              </a:ext>
            </a:extLst>
          </p:cNvPr>
          <p:cNvSpPr txBox="1"/>
          <p:nvPr/>
        </p:nvSpPr>
        <p:spPr>
          <a:xfrm>
            <a:off x="0" y="4871907"/>
            <a:ext cx="12192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cigarro pode causar surtos de ansiedade, tanto quando se fuma quanto quando se deixa de fumar. A nicotina é rapidamente eliminada pelo corpo, o que pode levar a crises de ansiedade frequentes ao longo do dia.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35774FF-B937-CD07-9C3F-58DF836D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93" y="5293453"/>
            <a:ext cx="3036553" cy="15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3298A0B-E356-A0B7-34EA-7D9B772BC943}"/>
              </a:ext>
            </a:extLst>
          </p:cNvPr>
          <p:cNvSpPr/>
          <p:nvPr/>
        </p:nvSpPr>
        <p:spPr>
          <a:xfrm>
            <a:off x="0" y="1855983"/>
            <a:ext cx="12192000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err="1"/>
              <a:t>McCabe</a:t>
            </a:r>
            <a:r>
              <a:rPr lang="pt-BR" dirty="0"/>
              <a:t> et al. (2004) propuseram um estudo para testar a teoria de que fumar está especificamente associado com transtorno de pânico e não comumente associado a outros transtornos de ansiedade. De um total de 155 participantes com diagnósticos de transtorno de pânico com ou sem </a:t>
            </a:r>
            <a:r>
              <a:rPr lang="pt-BR" dirty="0" err="1"/>
              <a:t>agorafobia</a:t>
            </a:r>
            <a:r>
              <a:rPr lang="pt-BR" dirty="0"/>
              <a:t>, fobia social e transtorno obsessivo-compulsivo, encontraram a maior parte de tabagistas entre os pacientes com transtorno de pânico (40,4%), enquanto nos pacientes com fobia social, 20% eram fumantes e no transtorno obsessivo-compulsivo, 27%. Esse achado deu suporte à teoria de que há uma associação específica entre transtorno de pânico e tabagismo. Constataram ainda que, comparativamente aos não-fumantes, os tabagistas apresentavam índices significativamente mais altos de ansiedade.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B1C073-4B33-5509-5677-1A93EB80588E}"/>
              </a:ext>
            </a:extLst>
          </p:cNvPr>
          <p:cNvSpPr txBox="1"/>
          <p:nvPr/>
        </p:nvSpPr>
        <p:spPr>
          <a:xfrm>
            <a:off x="0" y="144617"/>
            <a:ext cx="121920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contato precoce com a nicotina pode modificar as estruturas cerebrais, aumentando o risco de desenvolver ansiedade, depressão, transtornos de pânico e pensamentos suicidas.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O tabagismo pode ser um fator de risco para transtornos psiquiátricos. Estudos epidemiológicos têm demonstrado uma associação entre tabagismo e transtornos psiquiátricos, incluindo ansiedade e depressão.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32C179-99E5-EBE4-A127-338B0006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53" y="5039310"/>
            <a:ext cx="3076575" cy="18186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29B532-40CC-38E4-9DC0-E0D59A34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87" y="5039310"/>
            <a:ext cx="3282892" cy="18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3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5423"/>
            <a:ext cx="12133277" cy="11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6) Objetivo Geral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	Esta ação de saúde, tem como objetivo, prevenir o adoecimento emocional e psíquico dos usuários, bem como orientar sobre a saúde física e os perigos causados pela dependência química.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1F056E-404A-0470-889A-645E9E4B88D0}"/>
              </a:ext>
            </a:extLst>
          </p:cNvPr>
          <p:cNvSpPr txBox="1"/>
          <p:nvPr/>
        </p:nvSpPr>
        <p:spPr>
          <a:xfrm>
            <a:off x="67112" y="1549908"/>
            <a:ext cx="12124888" cy="489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6.1) Objetivos Específicos</a:t>
            </a:r>
          </a:p>
          <a:p>
            <a:pPr>
              <a:lnSpc>
                <a:spcPct val="150000"/>
              </a:lnSpc>
            </a:pPr>
            <a:r>
              <a:rPr lang="pt-BR" dirty="0"/>
              <a:t>- Estimular a autorresponsabilidade e a autonomia nos participantes;</a:t>
            </a:r>
          </a:p>
          <a:p>
            <a:pPr>
              <a:lnSpc>
                <a:spcPct val="150000"/>
              </a:lnSpc>
            </a:pPr>
            <a:r>
              <a:rPr lang="pt-BR" dirty="0"/>
              <a:t>- Auxiliar na mudança de hábitos, para uma adquirir nova rotina e mais saudáveis;</a:t>
            </a:r>
          </a:p>
          <a:p>
            <a:pPr>
              <a:lnSpc>
                <a:spcPct val="150000"/>
              </a:lnSpc>
            </a:pPr>
            <a:r>
              <a:rPr lang="pt-BR" dirty="0"/>
              <a:t>- Aumentar a autoestima e perspectivas de vida dos participantes;</a:t>
            </a:r>
          </a:p>
          <a:p>
            <a:pPr>
              <a:lnSpc>
                <a:spcPct val="150000"/>
              </a:lnSpc>
            </a:pPr>
            <a:r>
              <a:rPr lang="pt-BR" dirty="0"/>
              <a:t>- Trabalhar com os participantes a elaboração das emoções e sentimentos;</a:t>
            </a:r>
          </a:p>
          <a:p>
            <a:pPr>
              <a:lnSpc>
                <a:spcPct val="150000"/>
              </a:lnSpc>
            </a:pPr>
            <a:r>
              <a:rPr lang="pt-BR" dirty="0"/>
              <a:t>- Modificar os pensamentos e os sistemas de significados dos pacientes, através de uma alteração emocional e comportamental;</a:t>
            </a:r>
          </a:p>
          <a:p>
            <a:pPr>
              <a:lnSpc>
                <a:spcPct val="150000"/>
              </a:lnSpc>
            </a:pPr>
            <a:r>
              <a:rPr lang="pt-BR" dirty="0"/>
              <a:t>- Desenvolver nos participantes meios para que eles possam lidar, com o que as rodeiam de maneira saudável;</a:t>
            </a:r>
          </a:p>
          <a:p>
            <a:pPr>
              <a:lnSpc>
                <a:spcPct val="150000"/>
              </a:lnSpc>
            </a:pPr>
            <a:r>
              <a:rPr lang="pt-BR" dirty="0"/>
              <a:t>- Promover a educação em saúde, através de grupos terapêuticos;</a:t>
            </a:r>
          </a:p>
          <a:p>
            <a:pPr>
              <a:lnSpc>
                <a:spcPct val="150000"/>
              </a:lnSpc>
            </a:pPr>
            <a:r>
              <a:rPr lang="pt-BR" dirty="0"/>
              <a:t>- Auxiliar para o aprendizado dos participantes, em lidar com as emoções por meio de habilidades cognitivas (de pensamento) e comportamentais, permitindo com que situações novas e difíceis sejam enfrentadas de maneira construtiva.</a:t>
            </a:r>
          </a:p>
          <a:p>
            <a:pPr>
              <a:lnSpc>
                <a:spcPct val="150000"/>
              </a:lnSpc>
            </a:pPr>
            <a:r>
              <a:rPr lang="pt-BR" dirty="0"/>
              <a:t>- Auxiliar na percepção das crenças centrais e dos pensamentos, e assim permitir a mudança dos pensamentos disfuncionais, para os funcionais, e com isso, promover a diminuição dos sintomas da ansiedade.</a:t>
            </a:r>
          </a:p>
        </p:txBody>
      </p:sp>
    </p:spTree>
    <p:extLst>
      <p:ext uri="{BB962C8B-B14F-4D97-AF65-F5344CB8AC3E}">
        <p14:creationId xmlns:p14="http://schemas.microsoft.com/office/powerpoint/2010/main" val="10532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723" y="0"/>
            <a:ext cx="12133277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7)Metodologia</a:t>
            </a:r>
          </a:p>
          <a:p>
            <a:pPr>
              <a:lnSpc>
                <a:spcPct val="150000"/>
              </a:lnSpc>
            </a:pPr>
            <a:r>
              <a:rPr lang="pt-BR" dirty="0"/>
              <a:t>A ação é desenvolvida através das seguintes atividades: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t-BR" dirty="0"/>
              <a:t>Encontros semanais, utilizando técnicas da terapia cognitiva comportamental, em grupos de até 18 participantes, com a faixa etária a partir dos 16 anos de idade;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t-BR" dirty="0"/>
              <a:t>Encontros com temas sobre saúde mental e que envolvam cuidados com a saúde, em parceria com outros profissionais da RAPS do município;</a:t>
            </a:r>
          </a:p>
          <a:p>
            <a:pPr>
              <a:lnSpc>
                <a:spcPct val="150000"/>
              </a:lnSpc>
            </a:pPr>
            <a:r>
              <a:rPr lang="pt-BR" dirty="0"/>
              <a:t>c)  Grupos terapêuticos, fundamentados na teoria da terapia cognitiva comportamental, que terão a duração de 4 meses. </a:t>
            </a:r>
          </a:p>
          <a:p>
            <a:pPr>
              <a:lnSpc>
                <a:spcPct val="150000"/>
              </a:lnSpc>
            </a:pPr>
            <a:r>
              <a:rPr lang="pt-BR" dirty="0"/>
              <a:t>d)  Visitas domiciliares quando necessário;</a:t>
            </a:r>
          </a:p>
          <a:p>
            <a:pPr>
              <a:lnSpc>
                <a:spcPct val="150000"/>
              </a:lnSpc>
            </a:pPr>
            <a:r>
              <a:rPr lang="pt-BR" dirty="0"/>
              <a:t>e)  Discussão de casos em rede de saúde, quando necessário.</a:t>
            </a:r>
          </a:p>
          <a:p>
            <a:pPr>
              <a:lnSpc>
                <a:spcPct val="150000"/>
              </a:lnSpc>
            </a:pPr>
            <a:r>
              <a:rPr lang="pt-BR" dirty="0"/>
              <a:t>f) Os encaminhamentos ocorrerão via Unidades de Saúde e por demanda espontânea.</a:t>
            </a:r>
          </a:p>
          <a:p>
            <a:pPr>
              <a:lnSpc>
                <a:spcPct val="150000"/>
              </a:lnSpc>
            </a:pPr>
            <a:r>
              <a:rPr lang="pt-BR" dirty="0"/>
              <a:t>g) A Médica irá fazer a avaliação clínica individual e avaliará a necessidade da prescrição de medicação e dos adesivos de nicotina, fornecidos pelo Ministério da Saúde.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A62A95-DD4B-0207-9A04-21AFD1B5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89" y="4920245"/>
            <a:ext cx="4337957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63" y="149304"/>
            <a:ext cx="564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8)RESULTADOS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9957" y="518636"/>
            <a:ext cx="11247120" cy="642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	A avaliação dos resultados se dá mediante a observação dos seguintes indicadores: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•   Frequência e Permanência no grupo.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•   Melhora dos hábitos rotineiros.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•   Frequência e interesse nas atividades.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•   Melhoria das relações familiares e sociais.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Cessar ou redução de danos, referente ao uso do tabaco.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Considerando os indicadores descritos, fazendo uma análise qualitativa, observa-se a adesão dos participantes, interesse para a continuidade dos grupos e o interesse de novos participantes para iniciar um novo grupo. Quanto a análise quantitativa, no grupo de fevereiro á julho tivemos cem por cento dos pacientes que cessaram o uso de tabaco, já no grupo que iniciou em agosto, até o presente momento, tivemos cinquenta por cento de participantes que cessaram completamente o uso de tabaco e os outros cinquenta porcento, diminuíram mais da metade da quantidade de cigarro usado, mas ainda temos dois meses de encontros.	</a:t>
            </a:r>
          </a:p>
          <a:p>
            <a:r>
              <a:rPr lang="pt-BR" b="1" dirty="0"/>
              <a:t>9)CONSIDERAÇÔES FINAIS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		 “A saúde é direito de todos e dever do estado, garantido mediante políticas sociais e econômicas que visem a redução do risco de doenças e de outros agravos e ao acesso universal e igualitário às ações e serviços para a sua promoção, proteção e recuperação.”  Art. 196 da Constituição Federal do Brasil.</a:t>
            </a:r>
          </a:p>
        </p:txBody>
      </p:sp>
    </p:spTree>
    <p:extLst>
      <p:ext uri="{BB962C8B-B14F-4D97-AF65-F5344CB8AC3E}">
        <p14:creationId xmlns:p14="http://schemas.microsoft.com/office/powerpoint/2010/main" val="173607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B5D0F7-2814-65C5-AAAE-6C0B0FB5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06" y="0"/>
            <a:ext cx="6189306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CA2573A-2C2F-513D-4F7E-2785DBE0F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4665"/>
            <a:ext cx="616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4C0771-D02B-7BB7-FBF8-2DD2D422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02" y="0"/>
            <a:ext cx="578809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D59EC5-82B3-3F9B-E527-3947EDDB9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88" y="0"/>
            <a:ext cx="6195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61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1402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44</cp:revision>
  <dcterms:created xsi:type="dcterms:W3CDTF">2024-11-05T18:58:18Z</dcterms:created>
  <dcterms:modified xsi:type="dcterms:W3CDTF">2024-11-13T17:47:41Z</dcterms:modified>
</cp:coreProperties>
</file>