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59" r:id="rId6"/>
    <p:sldId id="260" r:id="rId7"/>
    <p:sldId id="262" r:id="rId8"/>
    <p:sldId id="267" r:id="rId9"/>
    <p:sldId id="268" r:id="rId10"/>
    <p:sldId id="269" r:id="rId11"/>
    <p:sldId id="263" r:id="rId12"/>
    <p:sldId id="264" r:id="rId1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114" d="100"/>
          <a:sy n="114" d="100"/>
        </p:scale>
        <p:origin x="4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44EC5287-AD57-415A-95A3-F09865A6852C}" type="datetimeFigureOut">
              <a:rPr lang="pt-BR" smtClean="0"/>
              <a:t>07/11/2024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6BBDF9-AE0E-4E7D-B002-12B4A9987D33}" type="slidenum">
              <a:rPr lang="pt-BR" smtClean="0"/>
              <a:t>‹nº›</a:t>
            </a:fld>
            <a:endParaRPr lang="pt-BR"/>
          </a:p>
        </p:txBody>
      </p:sp>
    </p:spTree>
    <p:extLst>
      <p:ext uri="{BB962C8B-B14F-4D97-AF65-F5344CB8AC3E}">
        <p14:creationId xmlns:p14="http://schemas.microsoft.com/office/powerpoint/2010/main" val="359690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4EC5287-AD57-415A-95A3-F09865A6852C}" type="datetimeFigureOut">
              <a:rPr lang="pt-BR" smtClean="0"/>
              <a:t>07/11/2024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6BBDF9-AE0E-4E7D-B002-12B4A9987D33}" type="slidenum">
              <a:rPr lang="pt-BR" smtClean="0"/>
              <a:t>‹nº›</a:t>
            </a:fld>
            <a:endParaRPr lang="pt-BR"/>
          </a:p>
        </p:txBody>
      </p:sp>
    </p:spTree>
    <p:extLst>
      <p:ext uri="{BB962C8B-B14F-4D97-AF65-F5344CB8AC3E}">
        <p14:creationId xmlns:p14="http://schemas.microsoft.com/office/powerpoint/2010/main" val="3766425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4EC5287-AD57-415A-95A3-F09865A6852C}" type="datetimeFigureOut">
              <a:rPr lang="pt-BR" smtClean="0"/>
              <a:t>07/11/2024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6BBDF9-AE0E-4E7D-B002-12B4A9987D33}" type="slidenum">
              <a:rPr lang="pt-BR" smtClean="0"/>
              <a:t>‹nº›</a:t>
            </a:fld>
            <a:endParaRPr lang="pt-BR"/>
          </a:p>
        </p:txBody>
      </p:sp>
    </p:spTree>
    <p:extLst>
      <p:ext uri="{BB962C8B-B14F-4D97-AF65-F5344CB8AC3E}">
        <p14:creationId xmlns:p14="http://schemas.microsoft.com/office/powerpoint/2010/main" val="242548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44EC5287-AD57-415A-95A3-F09865A6852C}" type="datetimeFigureOut">
              <a:rPr lang="pt-BR" smtClean="0"/>
              <a:t>07/11/2024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6BBDF9-AE0E-4E7D-B002-12B4A9987D33}" type="slidenum">
              <a:rPr lang="pt-BR" smtClean="0"/>
              <a:t>‹nº›</a:t>
            </a:fld>
            <a:endParaRPr lang="pt-BR"/>
          </a:p>
        </p:txBody>
      </p:sp>
    </p:spTree>
    <p:extLst>
      <p:ext uri="{BB962C8B-B14F-4D97-AF65-F5344CB8AC3E}">
        <p14:creationId xmlns:p14="http://schemas.microsoft.com/office/powerpoint/2010/main" val="186430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44EC5287-AD57-415A-95A3-F09865A6852C}" type="datetimeFigureOut">
              <a:rPr lang="pt-BR" smtClean="0"/>
              <a:t>07/11/2024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D6BBDF9-AE0E-4E7D-B002-12B4A9987D33}" type="slidenum">
              <a:rPr lang="pt-BR" smtClean="0"/>
              <a:t>‹nº›</a:t>
            </a:fld>
            <a:endParaRPr lang="pt-BR"/>
          </a:p>
        </p:txBody>
      </p:sp>
    </p:spTree>
    <p:extLst>
      <p:ext uri="{BB962C8B-B14F-4D97-AF65-F5344CB8AC3E}">
        <p14:creationId xmlns:p14="http://schemas.microsoft.com/office/powerpoint/2010/main" val="84188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44EC5287-AD57-415A-95A3-F09865A6852C}" type="datetimeFigureOut">
              <a:rPr lang="pt-BR" smtClean="0"/>
              <a:t>07/11/2024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D6BBDF9-AE0E-4E7D-B002-12B4A9987D33}" type="slidenum">
              <a:rPr lang="pt-BR" smtClean="0"/>
              <a:t>‹nº›</a:t>
            </a:fld>
            <a:endParaRPr lang="pt-BR"/>
          </a:p>
        </p:txBody>
      </p:sp>
    </p:spTree>
    <p:extLst>
      <p:ext uri="{BB962C8B-B14F-4D97-AF65-F5344CB8AC3E}">
        <p14:creationId xmlns:p14="http://schemas.microsoft.com/office/powerpoint/2010/main" val="3626448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44EC5287-AD57-415A-95A3-F09865A6852C}" type="datetimeFigureOut">
              <a:rPr lang="pt-BR" smtClean="0"/>
              <a:t>07/11/2024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D6BBDF9-AE0E-4E7D-B002-12B4A9987D33}" type="slidenum">
              <a:rPr lang="pt-BR" smtClean="0"/>
              <a:t>‹nº›</a:t>
            </a:fld>
            <a:endParaRPr lang="pt-BR"/>
          </a:p>
        </p:txBody>
      </p:sp>
    </p:spTree>
    <p:extLst>
      <p:ext uri="{BB962C8B-B14F-4D97-AF65-F5344CB8AC3E}">
        <p14:creationId xmlns:p14="http://schemas.microsoft.com/office/powerpoint/2010/main" val="48914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44EC5287-AD57-415A-95A3-F09865A6852C}" type="datetimeFigureOut">
              <a:rPr lang="pt-BR" smtClean="0"/>
              <a:t>07/11/2024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D6BBDF9-AE0E-4E7D-B002-12B4A9987D33}" type="slidenum">
              <a:rPr lang="pt-BR" smtClean="0"/>
              <a:t>‹nº›</a:t>
            </a:fld>
            <a:endParaRPr lang="pt-BR"/>
          </a:p>
        </p:txBody>
      </p:sp>
    </p:spTree>
    <p:extLst>
      <p:ext uri="{BB962C8B-B14F-4D97-AF65-F5344CB8AC3E}">
        <p14:creationId xmlns:p14="http://schemas.microsoft.com/office/powerpoint/2010/main" val="3760705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4EC5287-AD57-415A-95A3-F09865A6852C}" type="datetimeFigureOut">
              <a:rPr lang="pt-BR" smtClean="0"/>
              <a:t>07/11/2024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D6BBDF9-AE0E-4E7D-B002-12B4A9987D33}" type="slidenum">
              <a:rPr lang="pt-BR" smtClean="0"/>
              <a:t>‹nº›</a:t>
            </a:fld>
            <a:endParaRPr lang="pt-BR"/>
          </a:p>
        </p:txBody>
      </p:sp>
    </p:spTree>
    <p:extLst>
      <p:ext uri="{BB962C8B-B14F-4D97-AF65-F5344CB8AC3E}">
        <p14:creationId xmlns:p14="http://schemas.microsoft.com/office/powerpoint/2010/main" val="129514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44EC5287-AD57-415A-95A3-F09865A6852C}" type="datetimeFigureOut">
              <a:rPr lang="pt-BR" smtClean="0"/>
              <a:t>07/11/2024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D6BBDF9-AE0E-4E7D-B002-12B4A9987D33}" type="slidenum">
              <a:rPr lang="pt-BR" smtClean="0"/>
              <a:t>‹nº›</a:t>
            </a:fld>
            <a:endParaRPr lang="pt-BR"/>
          </a:p>
        </p:txBody>
      </p:sp>
    </p:spTree>
    <p:extLst>
      <p:ext uri="{BB962C8B-B14F-4D97-AF65-F5344CB8AC3E}">
        <p14:creationId xmlns:p14="http://schemas.microsoft.com/office/powerpoint/2010/main" val="186562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44EC5287-AD57-415A-95A3-F09865A6852C}" type="datetimeFigureOut">
              <a:rPr lang="pt-BR" smtClean="0"/>
              <a:t>07/11/2024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D6BBDF9-AE0E-4E7D-B002-12B4A9987D33}" type="slidenum">
              <a:rPr lang="pt-BR" smtClean="0"/>
              <a:t>‹nº›</a:t>
            </a:fld>
            <a:endParaRPr lang="pt-BR"/>
          </a:p>
        </p:txBody>
      </p:sp>
    </p:spTree>
    <p:extLst>
      <p:ext uri="{BB962C8B-B14F-4D97-AF65-F5344CB8AC3E}">
        <p14:creationId xmlns:p14="http://schemas.microsoft.com/office/powerpoint/2010/main" val="3846293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C5287-AD57-415A-95A3-F09865A6852C}" type="datetimeFigureOut">
              <a:rPr lang="pt-BR" smtClean="0"/>
              <a:t>07/11/2024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BBDF9-AE0E-4E7D-B002-12B4A9987D33}" type="slidenum">
              <a:rPr lang="pt-BR" smtClean="0"/>
              <a:t>‹nº›</a:t>
            </a:fld>
            <a:endParaRPr lang="pt-BR"/>
          </a:p>
        </p:txBody>
      </p:sp>
    </p:spTree>
    <p:extLst>
      <p:ext uri="{BB962C8B-B14F-4D97-AF65-F5344CB8AC3E}">
        <p14:creationId xmlns:p14="http://schemas.microsoft.com/office/powerpoint/2010/main" val="1783411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055303" y="425856"/>
            <a:ext cx="7952764" cy="3483413"/>
          </a:xfrm>
          <a:prstGeom prst="rect">
            <a:avLst/>
          </a:prstGeom>
        </p:spPr>
      </p:pic>
      <p:pic>
        <p:nvPicPr>
          <p:cNvPr id="2" name="Imagem 1">
            <a:extLst>
              <a:ext uri="{FF2B5EF4-FFF2-40B4-BE49-F238E27FC236}">
                <a16:creationId xmlns:a16="http://schemas.microsoft.com/office/drawing/2014/main" id="{FD9A17F8-19F0-578A-8AC3-2A41B0B4923B}"/>
              </a:ext>
            </a:extLst>
          </p:cNvPr>
          <p:cNvPicPr>
            <a:picLocks noChangeAspect="1"/>
          </p:cNvPicPr>
          <p:nvPr/>
        </p:nvPicPr>
        <p:blipFill>
          <a:blip r:embed="rId3"/>
          <a:stretch>
            <a:fillRect/>
          </a:stretch>
        </p:blipFill>
        <p:spPr>
          <a:xfrm>
            <a:off x="3120704" y="4018327"/>
            <a:ext cx="6165908" cy="2839673"/>
          </a:xfrm>
          <a:prstGeom prst="rect">
            <a:avLst/>
          </a:prstGeom>
        </p:spPr>
      </p:pic>
    </p:spTree>
    <p:extLst>
      <p:ext uri="{BB962C8B-B14F-4D97-AF65-F5344CB8AC3E}">
        <p14:creationId xmlns:p14="http://schemas.microsoft.com/office/powerpoint/2010/main" val="2374065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4DB5C7A-18DD-65AF-3034-E2A3C05A0D10}"/>
              </a:ext>
            </a:extLst>
          </p:cNvPr>
          <p:cNvPicPr>
            <a:picLocks noChangeAspect="1"/>
          </p:cNvPicPr>
          <p:nvPr/>
        </p:nvPicPr>
        <p:blipFill>
          <a:blip r:embed="rId2"/>
          <a:stretch>
            <a:fillRect/>
          </a:stretch>
        </p:blipFill>
        <p:spPr>
          <a:xfrm>
            <a:off x="0" y="1668"/>
            <a:ext cx="12192000" cy="6854664"/>
          </a:xfrm>
          <a:prstGeom prst="rect">
            <a:avLst/>
          </a:prstGeom>
        </p:spPr>
      </p:pic>
    </p:spTree>
    <p:extLst>
      <p:ext uri="{BB962C8B-B14F-4D97-AF65-F5344CB8AC3E}">
        <p14:creationId xmlns:p14="http://schemas.microsoft.com/office/powerpoint/2010/main" val="1893186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80363" y="149304"/>
            <a:ext cx="5643154" cy="369332"/>
          </a:xfrm>
          <a:prstGeom prst="rect">
            <a:avLst/>
          </a:prstGeom>
          <a:noFill/>
        </p:spPr>
        <p:txBody>
          <a:bodyPr wrap="square" rtlCol="0">
            <a:spAutoFit/>
          </a:bodyPr>
          <a:lstStyle/>
          <a:p>
            <a:r>
              <a:rPr lang="pt-BR" dirty="0"/>
              <a:t>8)RESULTADOS</a:t>
            </a:r>
          </a:p>
        </p:txBody>
      </p:sp>
      <p:sp>
        <p:nvSpPr>
          <p:cNvPr id="3" name="Retângulo 2"/>
          <p:cNvSpPr/>
          <p:nvPr/>
        </p:nvSpPr>
        <p:spPr>
          <a:xfrm>
            <a:off x="199957" y="640320"/>
            <a:ext cx="11247120" cy="6143348"/>
          </a:xfrm>
          <a:prstGeom prst="rect">
            <a:avLst/>
          </a:prstGeom>
        </p:spPr>
        <p:txBody>
          <a:bodyPr wrap="square">
            <a:spAutoFit/>
          </a:bodyPr>
          <a:lstStyle/>
          <a:p>
            <a:r>
              <a:rPr lang="pt-BR" dirty="0"/>
              <a:t>	A avaliação dos resultados se dá mediante a observação dos seguintes indicadores:</a:t>
            </a:r>
          </a:p>
          <a:p>
            <a:r>
              <a:rPr lang="pt-BR" dirty="0"/>
              <a:t>Criança e família:</a:t>
            </a:r>
          </a:p>
          <a:p>
            <a:pPr algn="just">
              <a:lnSpc>
                <a:spcPct val="150000"/>
              </a:lnSpc>
            </a:pPr>
            <a:r>
              <a:rPr lang="pt-BR" dirty="0"/>
              <a:t>•Permanência na escola.</a:t>
            </a:r>
          </a:p>
          <a:p>
            <a:pPr algn="just">
              <a:lnSpc>
                <a:spcPct val="150000"/>
              </a:lnSpc>
            </a:pPr>
            <a:r>
              <a:rPr lang="pt-BR" dirty="0"/>
              <a:t>•Melhora no desempenho acadêmico escolar.</a:t>
            </a:r>
          </a:p>
          <a:p>
            <a:pPr algn="just">
              <a:lnSpc>
                <a:spcPct val="150000"/>
              </a:lnSpc>
            </a:pPr>
            <a:r>
              <a:rPr lang="pt-BR" dirty="0"/>
              <a:t>•Frequência e interesse nas atividades.</a:t>
            </a:r>
          </a:p>
          <a:p>
            <a:pPr algn="just">
              <a:lnSpc>
                <a:spcPct val="150000"/>
              </a:lnSpc>
            </a:pPr>
            <a:r>
              <a:rPr lang="pt-BR" dirty="0"/>
              <a:t>•Melhoria das relações familiares e sociais.</a:t>
            </a:r>
          </a:p>
          <a:p>
            <a:pPr algn="just">
              <a:lnSpc>
                <a:spcPct val="150000"/>
              </a:lnSpc>
            </a:pPr>
            <a:r>
              <a:rPr lang="pt-BR" dirty="0"/>
              <a:t>•Participação das famílias e das crianças, nas atividades desenvolvidas.</a:t>
            </a:r>
          </a:p>
          <a:p>
            <a:pPr algn="just">
              <a:lnSpc>
                <a:spcPct val="150000"/>
              </a:lnSpc>
            </a:pPr>
            <a:r>
              <a:rPr lang="pt-BR" dirty="0"/>
              <a:t>Considerando os indicadores descritos, ainda não existe uma análise quantitativa, mas observa-se a adesão dos participantes e interesse do Responsáveis para a continuidade dos grupos e o interesse de novos participantes para iniciar em fevereiro de 2025.</a:t>
            </a:r>
          </a:p>
          <a:p>
            <a:r>
              <a:rPr lang="pt-BR" dirty="0"/>
              <a:t>	</a:t>
            </a:r>
          </a:p>
          <a:p>
            <a:r>
              <a:rPr lang="pt-BR" b="1" dirty="0"/>
              <a:t>9)CONSIDERAÇÔES FINAIS</a:t>
            </a:r>
          </a:p>
          <a:p>
            <a:pPr algn="just">
              <a:lnSpc>
                <a:spcPct val="150000"/>
              </a:lnSpc>
            </a:pPr>
            <a:r>
              <a:rPr lang="pt-BR" dirty="0"/>
              <a:t>		 “A saúde é direito de todos e dever do estado, garantido mediante políticas sociais e econômicas que visem a redução do risco de doenças e de outros agravos e ao acesso universal e igualitário às ações e serviços para a sua promoção, proteção e recuperação.”</a:t>
            </a:r>
          </a:p>
          <a:p>
            <a:pPr algn="just">
              <a:lnSpc>
                <a:spcPct val="150000"/>
              </a:lnSpc>
            </a:pPr>
            <a:r>
              <a:rPr lang="pt-BR" dirty="0"/>
              <a:t>Art. 196 da Constituição Federal do Brasil.</a:t>
            </a:r>
          </a:p>
        </p:txBody>
      </p:sp>
    </p:spTree>
    <p:extLst>
      <p:ext uri="{BB962C8B-B14F-4D97-AF65-F5344CB8AC3E}">
        <p14:creationId xmlns:p14="http://schemas.microsoft.com/office/powerpoint/2010/main" val="173607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1440" y="0"/>
            <a:ext cx="12100560" cy="6281848"/>
          </a:xfrm>
          <a:prstGeom prst="rect">
            <a:avLst/>
          </a:prstGeom>
        </p:spPr>
        <p:txBody>
          <a:bodyPr wrap="square">
            <a:spAutoFit/>
          </a:bodyPr>
          <a:lstStyle/>
          <a:p>
            <a:pPr algn="just">
              <a:lnSpc>
                <a:spcPct val="150000"/>
              </a:lnSpc>
            </a:pPr>
            <a:r>
              <a:rPr lang="pt-BR" b="1" dirty="0"/>
              <a:t>10)REFERÊNCIA BIBLIOGRAFICA </a:t>
            </a:r>
          </a:p>
          <a:p>
            <a:pPr algn="just">
              <a:lnSpc>
                <a:spcPct val="150000"/>
              </a:lnSpc>
            </a:pPr>
            <a:r>
              <a:rPr lang="pt-BR" dirty="0"/>
              <a:t>1. </a:t>
            </a:r>
            <a:r>
              <a:rPr lang="pt-BR" dirty="0" err="1"/>
              <a:t>Paulson</a:t>
            </a:r>
            <a:r>
              <a:rPr lang="pt-BR" dirty="0"/>
              <a:t> RE </a:t>
            </a:r>
            <a:r>
              <a:rPr lang="pt-BR" dirty="0" err="1"/>
              <a:t>Women's</a:t>
            </a:r>
            <a:r>
              <a:rPr lang="pt-BR" dirty="0"/>
              <a:t> </a:t>
            </a:r>
            <a:r>
              <a:rPr lang="pt-BR" dirty="0" err="1"/>
              <a:t>suffrage</a:t>
            </a:r>
            <a:r>
              <a:rPr lang="pt-BR" dirty="0"/>
              <a:t> </a:t>
            </a:r>
            <a:r>
              <a:rPr lang="pt-BR" dirty="0" err="1"/>
              <a:t>and</a:t>
            </a:r>
            <a:r>
              <a:rPr lang="pt-BR" dirty="0"/>
              <a:t> </a:t>
            </a:r>
            <a:r>
              <a:rPr lang="pt-BR" dirty="0" err="1"/>
              <a:t>prohibition</a:t>
            </a:r>
            <a:r>
              <a:rPr lang="pt-BR" dirty="0"/>
              <a:t>: a </a:t>
            </a:r>
            <a:r>
              <a:rPr lang="pt-BR" dirty="0" err="1"/>
              <a:t>comparative</a:t>
            </a:r>
            <a:r>
              <a:rPr lang="pt-BR" dirty="0"/>
              <a:t> </a:t>
            </a:r>
            <a:r>
              <a:rPr lang="pt-BR" dirty="0" err="1"/>
              <a:t>study</a:t>
            </a:r>
            <a:r>
              <a:rPr lang="pt-BR" dirty="0"/>
              <a:t> </a:t>
            </a:r>
            <a:r>
              <a:rPr lang="pt-BR" dirty="0" err="1"/>
              <a:t>of</a:t>
            </a:r>
            <a:r>
              <a:rPr lang="pt-BR" dirty="0"/>
              <a:t> </a:t>
            </a:r>
            <a:r>
              <a:rPr lang="pt-BR" dirty="0" err="1"/>
              <a:t>equality</a:t>
            </a:r>
            <a:r>
              <a:rPr lang="pt-BR" dirty="0"/>
              <a:t> </a:t>
            </a:r>
            <a:r>
              <a:rPr lang="pt-BR" dirty="0" err="1"/>
              <a:t>and</a:t>
            </a:r>
            <a:r>
              <a:rPr lang="pt-BR" dirty="0"/>
              <a:t> social </a:t>
            </a:r>
            <a:r>
              <a:rPr lang="pt-BR" dirty="0" err="1"/>
              <a:t>control</a:t>
            </a:r>
            <a:r>
              <a:rPr lang="pt-BR" dirty="0"/>
              <a:t>. </a:t>
            </a:r>
            <a:r>
              <a:rPr lang="pt-BR" dirty="0" err="1"/>
              <a:t>Glenview</a:t>
            </a:r>
            <a:r>
              <a:rPr lang="pt-BR" dirty="0"/>
              <a:t>, IL: Scott, </a:t>
            </a:r>
            <a:r>
              <a:rPr lang="pt-BR" dirty="0" err="1"/>
              <a:t>Foresman</a:t>
            </a:r>
            <a:r>
              <a:rPr lang="pt-BR" dirty="0"/>
              <a:t> </a:t>
            </a:r>
            <a:r>
              <a:rPr lang="pt-BR" dirty="0" err="1"/>
              <a:t>and</a:t>
            </a:r>
            <a:r>
              <a:rPr lang="pt-BR" dirty="0"/>
              <a:t> </a:t>
            </a:r>
            <a:r>
              <a:rPr lang="pt-BR" dirty="0" err="1"/>
              <a:t>Company</a:t>
            </a:r>
            <a:r>
              <a:rPr lang="pt-BR" dirty="0"/>
              <a:t>; 1973.        [ Links ]</a:t>
            </a:r>
          </a:p>
          <a:p>
            <a:pPr algn="just">
              <a:lnSpc>
                <a:spcPct val="150000"/>
              </a:lnSpc>
            </a:pPr>
            <a:r>
              <a:rPr lang="pt-BR" dirty="0"/>
              <a:t>2.GONÇALVES, Maria da Graça </a:t>
            </a:r>
            <a:r>
              <a:rPr lang="pt-BR" dirty="0" err="1"/>
              <a:t>Marchina</a:t>
            </a:r>
            <a:r>
              <a:rPr lang="pt-BR" dirty="0"/>
              <a:t>. A contribuição da Psicologia </a:t>
            </a:r>
            <a:r>
              <a:rPr lang="pt-BR" dirty="0" err="1"/>
              <a:t>Sócio-Histórica</a:t>
            </a:r>
            <a:r>
              <a:rPr lang="pt-BR" dirty="0"/>
              <a:t> para a elaboração de políticas públicas. In: BOCK, Ana M. Bahia (org.). Psicologia e o Compromisso Social. São Paulo: Cortez, 2003, p. 277-293. </a:t>
            </a:r>
          </a:p>
          <a:p>
            <a:pPr algn="just">
              <a:lnSpc>
                <a:spcPct val="150000"/>
              </a:lnSpc>
            </a:pPr>
            <a:r>
              <a:rPr lang="pt-BR" dirty="0"/>
              <a:t>3.GONZÁLEZ REY, Fernando. Psicoterapia, Subjetividade e Pós-Modernidade: uma aproximação histórico cultural, São Paulo: Thomson Learning, 2007. </a:t>
            </a:r>
          </a:p>
          <a:p>
            <a:pPr algn="just">
              <a:lnSpc>
                <a:spcPct val="150000"/>
              </a:lnSpc>
            </a:pPr>
            <a:r>
              <a:rPr lang="pt-BR" dirty="0"/>
              <a:t>4.OLIVEIRA, J.A.P. (2006) Desafios do planejamento em políticas públicas: diferentes visões e práticas. Revista de Administração Pública, Rio de Janeiro, 40 (273-88), mar/abr.</a:t>
            </a:r>
          </a:p>
          <a:p>
            <a:pPr algn="just">
              <a:lnSpc>
                <a:spcPct val="150000"/>
              </a:lnSpc>
            </a:pPr>
            <a:r>
              <a:rPr lang="pt-BR" dirty="0"/>
              <a:t>5.SARAVIA, E. &amp; FERRAREZI, E. (Org.) Políticas Públicas: coletânea. Volume 2. Rio de Janeiros : ENAP. 2006.</a:t>
            </a:r>
          </a:p>
          <a:p>
            <a:pPr algn="just">
              <a:lnSpc>
                <a:spcPct val="150000"/>
              </a:lnSpc>
            </a:pPr>
            <a:r>
              <a:rPr lang="pt-BR" dirty="0"/>
              <a:t>6.SILVA, P.L.B. &amp; MELO, M.A.B. O Processo de Implementação de políticas públicas no Brasil: Características e Determinantes da Avaliação de Programas e Projetos. Campinas :Universidade Estadual de Campinas – UNICAMP, Núcleo de Estudos de Políticas Públicas –NEPP. Caderno nº 48. 2000.</a:t>
            </a:r>
          </a:p>
          <a:p>
            <a:pPr algn="just">
              <a:lnSpc>
                <a:spcPct val="150000"/>
              </a:lnSpc>
            </a:pPr>
            <a:r>
              <a:rPr lang="pt-BR" dirty="0"/>
              <a:t>7. BECK, Judith Shapiro et al. Terapia cognitivo-comportamental: teoria e prática.</a:t>
            </a:r>
          </a:p>
          <a:p>
            <a:pPr algn="just">
              <a:lnSpc>
                <a:spcPct val="150000"/>
              </a:lnSpc>
            </a:pPr>
            <a:r>
              <a:rPr lang="pt-BR" b="1" dirty="0"/>
              <a:t>8.https://www.msdmanuals.com/pt</a:t>
            </a:r>
            <a:r>
              <a:rPr lang="pt-BR" dirty="0"/>
              <a:t>/profissional</a:t>
            </a:r>
          </a:p>
        </p:txBody>
      </p:sp>
    </p:spTree>
    <p:extLst>
      <p:ext uri="{BB962C8B-B14F-4D97-AF65-F5344CB8AC3E}">
        <p14:creationId xmlns:p14="http://schemas.microsoft.com/office/powerpoint/2010/main" val="119932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450851"/>
          </a:xfrm>
          <a:prstGeom prst="rect">
            <a:avLst/>
          </a:prstGeom>
        </p:spPr>
        <p:txBody>
          <a:bodyPr wrap="square">
            <a:spAutoFit/>
          </a:bodyPr>
          <a:lstStyle/>
          <a:p>
            <a:pPr>
              <a:lnSpc>
                <a:spcPct val="150000"/>
              </a:lnSpc>
            </a:pPr>
            <a:r>
              <a:rPr lang="pt-BR" b="1" dirty="0"/>
              <a:t>1)TEMA:SAÚDE MENTAL</a:t>
            </a:r>
          </a:p>
          <a:p>
            <a:pPr>
              <a:lnSpc>
                <a:spcPct val="150000"/>
              </a:lnSpc>
            </a:pPr>
            <a:r>
              <a:rPr lang="pt-BR" b="1" dirty="0"/>
              <a:t>2)TÍTULO DA EXPERIÊNCIA: Cresça e Apareça</a:t>
            </a:r>
          </a:p>
          <a:p>
            <a:pPr>
              <a:lnSpc>
                <a:spcPct val="150000"/>
              </a:lnSpc>
            </a:pPr>
            <a:r>
              <a:rPr lang="pt-BR" b="1" dirty="0"/>
              <a:t>3)INÍCIO DA EXPERIÊNCIA: 02/2024</a:t>
            </a:r>
          </a:p>
          <a:p>
            <a:pPr>
              <a:lnSpc>
                <a:spcPct val="150000"/>
              </a:lnSpc>
            </a:pPr>
            <a:r>
              <a:rPr lang="pt-BR" b="1" dirty="0"/>
              <a:t>4)INTRODUÇÃO </a:t>
            </a:r>
          </a:p>
          <a:p>
            <a:pPr algn="just">
              <a:lnSpc>
                <a:spcPct val="150000"/>
              </a:lnSpc>
            </a:pPr>
            <a:r>
              <a:rPr lang="pt-BR" dirty="0"/>
              <a:t>	Fartura é uma cidade do interior paulista, localizada a 357 km de São Paulo, fazendo divisa como Estado do Paraná. Como muitos outros pequenos municípios possuem duas praças, uma igreja, farmácia em cada esquina, pouca alternativa de esporte, lazer e cultura, com uma população de 16.036 habitantes (IBGE – 2019), sendo 79,88% urbana e 20,11% rural, com 97,4% das crianças de 06 a 14 nas escolas. (IBGE/SEADE – 2010). O segmento etário de 0 a 14 anos de idade cresceu negativamente entre 2000 a 2010 (-2,2% ao ano), e crianças e jovens correspondem a 21,5% (3.292 habitantes) do total da população municipal em 2011, já a população entre 15 anos a 59 anos de idade corresponde a 63,9% (9.784 habitantes) da população do município. A taxa de analfabetismo de crianças com 10 anos de idade ou mais em 2010 era de 6%, já quando se observa o intervalo específico entre 10 anos a 14 anos de idade, percebe-se o índice de 0,9% (fonte: Diagnóstico Social 2012- Prefeitura Municipal de Fartura).</a:t>
            </a:r>
          </a:p>
        </p:txBody>
      </p:sp>
      <p:pic>
        <p:nvPicPr>
          <p:cNvPr id="3" name="Imagem 2">
            <a:extLst>
              <a:ext uri="{FF2B5EF4-FFF2-40B4-BE49-F238E27FC236}">
                <a16:creationId xmlns:a16="http://schemas.microsoft.com/office/drawing/2014/main" id="{25557B23-E71A-27F2-204B-3EE6786218BF}"/>
              </a:ext>
            </a:extLst>
          </p:cNvPr>
          <p:cNvPicPr>
            <a:picLocks noChangeAspect="1"/>
          </p:cNvPicPr>
          <p:nvPr/>
        </p:nvPicPr>
        <p:blipFill>
          <a:blip r:embed="rId2"/>
          <a:stretch>
            <a:fillRect/>
          </a:stretch>
        </p:blipFill>
        <p:spPr>
          <a:xfrm>
            <a:off x="9782175" y="5448300"/>
            <a:ext cx="2409825" cy="1409700"/>
          </a:xfrm>
          <a:prstGeom prst="rect">
            <a:avLst/>
          </a:prstGeom>
        </p:spPr>
      </p:pic>
      <p:pic>
        <p:nvPicPr>
          <p:cNvPr id="4" name="Imagem 3">
            <a:extLst>
              <a:ext uri="{FF2B5EF4-FFF2-40B4-BE49-F238E27FC236}">
                <a16:creationId xmlns:a16="http://schemas.microsoft.com/office/drawing/2014/main" id="{03935283-F46F-C0E2-1F1F-225BFF8C1083}"/>
              </a:ext>
            </a:extLst>
          </p:cNvPr>
          <p:cNvPicPr>
            <a:picLocks noChangeAspect="1"/>
          </p:cNvPicPr>
          <p:nvPr/>
        </p:nvPicPr>
        <p:blipFill>
          <a:blip r:embed="rId3"/>
          <a:stretch>
            <a:fillRect/>
          </a:stretch>
        </p:blipFill>
        <p:spPr>
          <a:xfrm>
            <a:off x="6689565" y="5448300"/>
            <a:ext cx="2409825" cy="1409700"/>
          </a:xfrm>
          <a:prstGeom prst="rect">
            <a:avLst/>
          </a:prstGeom>
        </p:spPr>
      </p:pic>
      <p:pic>
        <p:nvPicPr>
          <p:cNvPr id="5" name="Imagem 4">
            <a:extLst>
              <a:ext uri="{FF2B5EF4-FFF2-40B4-BE49-F238E27FC236}">
                <a16:creationId xmlns:a16="http://schemas.microsoft.com/office/drawing/2014/main" id="{A538BF55-C861-E335-C3AB-56D5C13AFD46}"/>
              </a:ext>
            </a:extLst>
          </p:cNvPr>
          <p:cNvPicPr>
            <a:picLocks noChangeAspect="1"/>
          </p:cNvPicPr>
          <p:nvPr/>
        </p:nvPicPr>
        <p:blipFill>
          <a:blip r:embed="rId4"/>
          <a:stretch>
            <a:fillRect/>
          </a:stretch>
        </p:blipFill>
        <p:spPr>
          <a:xfrm>
            <a:off x="3576397" y="5448300"/>
            <a:ext cx="2409825" cy="1409700"/>
          </a:xfrm>
          <a:prstGeom prst="rect">
            <a:avLst/>
          </a:prstGeom>
        </p:spPr>
      </p:pic>
      <p:pic>
        <p:nvPicPr>
          <p:cNvPr id="6" name="Imagem 5">
            <a:extLst>
              <a:ext uri="{FF2B5EF4-FFF2-40B4-BE49-F238E27FC236}">
                <a16:creationId xmlns:a16="http://schemas.microsoft.com/office/drawing/2014/main" id="{7E269C53-3099-8795-8ABE-564CE86F85C5}"/>
              </a:ext>
            </a:extLst>
          </p:cNvPr>
          <p:cNvPicPr>
            <a:picLocks noChangeAspect="1"/>
          </p:cNvPicPr>
          <p:nvPr/>
        </p:nvPicPr>
        <p:blipFill>
          <a:blip r:embed="rId5"/>
          <a:stretch>
            <a:fillRect/>
          </a:stretch>
        </p:blipFill>
        <p:spPr>
          <a:xfrm>
            <a:off x="13260" y="5448300"/>
            <a:ext cx="2859793" cy="1409700"/>
          </a:xfrm>
          <a:prstGeom prst="rect">
            <a:avLst/>
          </a:prstGeom>
        </p:spPr>
      </p:pic>
    </p:spTree>
    <p:extLst>
      <p:ext uri="{BB962C8B-B14F-4D97-AF65-F5344CB8AC3E}">
        <p14:creationId xmlns:p14="http://schemas.microsoft.com/office/powerpoint/2010/main" val="3577076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92000" cy="5035353"/>
          </a:xfrm>
          <a:prstGeom prst="rect">
            <a:avLst/>
          </a:prstGeom>
        </p:spPr>
        <p:txBody>
          <a:bodyPr wrap="square">
            <a:spAutoFit/>
          </a:bodyPr>
          <a:lstStyle/>
          <a:p>
            <a:pPr algn="just">
              <a:lnSpc>
                <a:spcPct val="150000"/>
              </a:lnSpc>
            </a:pPr>
            <a:r>
              <a:rPr lang="pt-BR" b="1" dirty="0"/>
              <a:t>5) JUSTIFICATIVA</a:t>
            </a:r>
          </a:p>
          <a:p>
            <a:pPr algn="just">
              <a:lnSpc>
                <a:spcPct val="150000"/>
              </a:lnSpc>
            </a:pPr>
            <a:r>
              <a:rPr lang="pt-BR" dirty="0"/>
              <a:t>Considerando a abordagem da Terapia Cognitivo Comportamental, quando as respostas de uma criança ou adolescente, sejam comportamentais e /ou emocionais, estão disfuncionais, ou seja, caracterizadas por ideias automáticas que surgem na mente, sem reflexão e criadas por situações vividas, que muitas vezes causam traumas ou crenças irracionais, resultam em sofrimento para o indivíduo, e prejudicam de forma significativa sua adaptação social e acadêmica, e assim presume-se que estão faltando habilidades comportamentais mais adequadas e seus conteúdos cognitivos para a capacidade de resolução de problemas estão prejudicadas. </a:t>
            </a:r>
          </a:p>
          <a:p>
            <a:pPr algn="just">
              <a:lnSpc>
                <a:spcPct val="150000"/>
              </a:lnSpc>
            </a:pPr>
            <a:r>
              <a:rPr lang="pt-BR" dirty="0"/>
              <a:t>A presença de um distúrbio psicológico pode ser percebida quando um ou mais comportamentos se afastam de uma norma social, com frequência ou intensidade que os adultos significativos de seu meio, julgam ser muito alta ou muito baixa. Quando o comportamento da criança desvia-se significativamente das expectativas do desenvolvimento, deve ser procurada ajuda de um profissional para corrigir essas falhas. Dessa forma, orientar crianças e suas famílias sobre as dificuldades de desenvolvimento, é frequentemente um dos principais focos da prevenção, e tratamento da saúde mental, em criança.</a:t>
            </a:r>
          </a:p>
        </p:txBody>
      </p:sp>
      <p:pic>
        <p:nvPicPr>
          <p:cNvPr id="3" name="Imagem 2">
            <a:extLst>
              <a:ext uri="{FF2B5EF4-FFF2-40B4-BE49-F238E27FC236}">
                <a16:creationId xmlns:a16="http://schemas.microsoft.com/office/drawing/2014/main" id="{7300049D-8A22-AB23-963F-86008B888BAC}"/>
              </a:ext>
            </a:extLst>
          </p:cNvPr>
          <p:cNvPicPr>
            <a:picLocks noChangeAspect="1"/>
          </p:cNvPicPr>
          <p:nvPr/>
        </p:nvPicPr>
        <p:blipFill>
          <a:blip r:embed="rId2"/>
          <a:stretch>
            <a:fillRect/>
          </a:stretch>
        </p:blipFill>
        <p:spPr>
          <a:xfrm>
            <a:off x="3640822" y="5108895"/>
            <a:ext cx="4370664" cy="1620168"/>
          </a:xfrm>
          <a:prstGeom prst="rect">
            <a:avLst/>
          </a:prstGeom>
        </p:spPr>
      </p:pic>
    </p:spTree>
    <p:extLst>
      <p:ext uri="{BB962C8B-B14F-4D97-AF65-F5344CB8AC3E}">
        <p14:creationId xmlns:p14="http://schemas.microsoft.com/office/powerpoint/2010/main" val="387584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12120154" cy="1711366"/>
          </a:xfrm>
          <a:prstGeom prst="rect">
            <a:avLst/>
          </a:prstGeom>
        </p:spPr>
        <p:txBody>
          <a:bodyPr wrap="square">
            <a:spAutoFit/>
          </a:bodyPr>
          <a:lstStyle/>
          <a:p>
            <a:pPr algn="just">
              <a:lnSpc>
                <a:spcPct val="150000"/>
              </a:lnSpc>
            </a:pPr>
            <a:r>
              <a:rPr lang="pt-BR" dirty="0"/>
              <a:t>O transtorno de ansiedade em crianças é uma condição psicológica, que se caracteriza por medos intensos e preocupações excessivas, que interferem na vida cotidiana da criança. Os sintomas podem ser físicos, como dor de cabeça, dor de barriga, sudorese excessiva, ou comportamentais, como dificuldade para prestar atenção, irritabilidade, isolamento social, hiperatividade, entre outros. </a:t>
            </a:r>
          </a:p>
        </p:txBody>
      </p:sp>
      <p:sp>
        <p:nvSpPr>
          <p:cNvPr id="3" name="Retângulo 2"/>
          <p:cNvSpPr/>
          <p:nvPr/>
        </p:nvSpPr>
        <p:spPr>
          <a:xfrm>
            <a:off x="25166" y="1541095"/>
            <a:ext cx="12120154" cy="2126864"/>
          </a:xfrm>
          <a:prstGeom prst="rect">
            <a:avLst/>
          </a:prstGeom>
        </p:spPr>
        <p:txBody>
          <a:bodyPr wrap="square">
            <a:spAutoFit/>
          </a:bodyPr>
          <a:lstStyle/>
          <a:p>
            <a:pPr algn="just">
              <a:lnSpc>
                <a:spcPct val="150000"/>
              </a:lnSpc>
            </a:pPr>
            <a:r>
              <a:rPr lang="pt-BR" dirty="0"/>
              <a:t>Crianças e adolescentes com o transtorno de ansiedade generalizada, têm temores múltiplos e difusos, que são exacerbados pelo estresse. Geralmente têm dificuldade para prestar atenção e podem ser hiperativos e agitados. </a:t>
            </a:r>
          </a:p>
          <a:p>
            <a:pPr algn="just">
              <a:lnSpc>
                <a:spcPct val="150000"/>
              </a:lnSpc>
            </a:pPr>
            <a:r>
              <a:rPr lang="pt-BR" dirty="0"/>
              <a:t>Durante a pandemia do covid-19, a mudança inesperada nas rotinas — como o fechamento da escola e o isolamento das famílias, colegas, professores, o impedimento de brincar nas praças e ambientes externos, </a:t>
            </a:r>
            <a:r>
              <a:rPr lang="pt-BR" dirty="0" err="1"/>
              <a:t>etc</a:t>
            </a:r>
            <a:r>
              <a:rPr lang="pt-BR" dirty="0"/>
              <a:t>— aumentou a ansiedade e o estresse, de grande parte das crianças e adultos, além das inseguranças e medos da morte e de perder pessoas queridas. </a:t>
            </a:r>
          </a:p>
        </p:txBody>
      </p:sp>
      <p:pic>
        <p:nvPicPr>
          <p:cNvPr id="4" name="Imagem 3">
            <a:extLst>
              <a:ext uri="{FF2B5EF4-FFF2-40B4-BE49-F238E27FC236}">
                <a16:creationId xmlns:a16="http://schemas.microsoft.com/office/drawing/2014/main" id="{4EE63C49-B083-F793-A203-C3AA8A8EA414}"/>
              </a:ext>
            </a:extLst>
          </p:cNvPr>
          <p:cNvPicPr>
            <a:picLocks noChangeAspect="1"/>
          </p:cNvPicPr>
          <p:nvPr/>
        </p:nvPicPr>
        <p:blipFill>
          <a:blip r:embed="rId2"/>
          <a:stretch>
            <a:fillRect/>
          </a:stretch>
        </p:blipFill>
        <p:spPr>
          <a:xfrm>
            <a:off x="4374553" y="4823670"/>
            <a:ext cx="3376875" cy="1468073"/>
          </a:xfrm>
          <a:prstGeom prst="rect">
            <a:avLst/>
          </a:prstGeom>
        </p:spPr>
      </p:pic>
      <p:sp>
        <p:nvSpPr>
          <p:cNvPr id="6" name="CaixaDeTexto 5">
            <a:extLst>
              <a:ext uri="{FF2B5EF4-FFF2-40B4-BE49-F238E27FC236}">
                <a16:creationId xmlns:a16="http://schemas.microsoft.com/office/drawing/2014/main" id="{8347F804-12BE-EED0-0829-057715931082}"/>
              </a:ext>
            </a:extLst>
          </p:cNvPr>
          <p:cNvSpPr txBox="1"/>
          <p:nvPr/>
        </p:nvSpPr>
        <p:spPr>
          <a:xfrm>
            <a:off x="4697835" y="6476301"/>
            <a:ext cx="2449585" cy="261610"/>
          </a:xfrm>
          <a:prstGeom prst="rect">
            <a:avLst/>
          </a:prstGeom>
          <a:noFill/>
        </p:spPr>
        <p:txBody>
          <a:bodyPr wrap="square" rtlCol="0">
            <a:spAutoFit/>
          </a:bodyPr>
          <a:lstStyle/>
          <a:p>
            <a:r>
              <a:rPr lang="pt-BR" sz="1100" dirty="0"/>
              <a:t>Fonte: Google</a:t>
            </a:r>
          </a:p>
        </p:txBody>
      </p:sp>
      <p:sp>
        <p:nvSpPr>
          <p:cNvPr id="8" name="CaixaDeTexto 7">
            <a:extLst>
              <a:ext uri="{FF2B5EF4-FFF2-40B4-BE49-F238E27FC236}">
                <a16:creationId xmlns:a16="http://schemas.microsoft.com/office/drawing/2014/main" id="{F1714F86-9793-6E0F-692B-E652DE83CB5B}"/>
              </a:ext>
            </a:extLst>
          </p:cNvPr>
          <p:cNvSpPr txBox="1"/>
          <p:nvPr/>
        </p:nvSpPr>
        <p:spPr>
          <a:xfrm>
            <a:off x="46680" y="3599483"/>
            <a:ext cx="12145320" cy="880369"/>
          </a:xfrm>
          <a:prstGeom prst="rect">
            <a:avLst/>
          </a:prstGeom>
          <a:noFill/>
        </p:spPr>
        <p:txBody>
          <a:bodyPr wrap="square">
            <a:spAutoFit/>
          </a:bodyPr>
          <a:lstStyle/>
          <a:p>
            <a:pPr>
              <a:lnSpc>
                <a:spcPct val="150000"/>
              </a:lnSpc>
            </a:pPr>
            <a:r>
              <a:rPr lang="pt-BR" dirty="0"/>
              <a:t>Dados da Organização Mundial de Saúde (OMS), apontam que o Brasil é o país com o maior número de pessoas ansiosas: 9,3% da população. </a:t>
            </a:r>
          </a:p>
        </p:txBody>
      </p:sp>
    </p:spTree>
    <p:extLst>
      <p:ext uri="{BB962C8B-B14F-4D97-AF65-F5344CB8AC3E}">
        <p14:creationId xmlns:p14="http://schemas.microsoft.com/office/powerpoint/2010/main" val="204148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3447"/>
            <a:ext cx="12192000" cy="2957861"/>
          </a:xfrm>
          <a:prstGeom prst="rect">
            <a:avLst/>
          </a:prstGeom>
        </p:spPr>
        <p:txBody>
          <a:bodyPr wrap="square">
            <a:spAutoFit/>
          </a:bodyPr>
          <a:lstStyle/>
          <a:p>
            <a:pPr algn="just">
              <a:lnSpc>
                <a:spcPct val="150000"/>
              </a:lnSpc>
            </a:pPr>
            <a:r>
              <a:rPr lang="pt-BR" dirty="0"/>
              <a:t>No Transtorno do Déficit de Atenção e Hiperatividade (TDAH), a neurobiologia e a neuropsicologia do TDAH sugerem que a disfunção no córtex pré-frontal e suas conexões com a circuitaria subcortical e com o córtex parietal possam ser responsáveis pelo quadro clínico. Tais danos levam a déficits na manutenção da atenção, inibição, regulação da emoção, motivação, capacidade de organização e planejamento do comportamento futuro (VASCONCELOS, 2002) e das funções executivas (que capacitam o sujeito no desempenho de suas ações voluntárias, autônomas e orientadas para metas específicas), incluindo memória de trabalho, planejamento, autorregulação de motivação e do limiar para ação dirigida a um objetivo definido e internalização da fala (BARKLEY, 1997, 2000; STRAYHORN, 2002 apud ROSSI; RODRIGUES, 2009)</a:t>
            </a:r>
          </a:p>
        </p:txBody>
      </p:sp>
      <p:sp>
        <p:nvSpPr>
          <p:cNvPr id="4" name="CaixaDeTexto 3">
            <a:extLst>
              <a:ext uri="{FF2B5EF4-FFF2-40B4-BE49-F238E27FC236}">
                <a16:creationId xmlns:a16="http://schemas.microsoft.com/office/drawing/2014/main" id="{1D247725-7CF9-4901-180C-151D12FD6A55}"/>
              </a:ext>
            </a:extLst>
          </p:cNvPr>
          <p:cNvSpPr txBox="1"/>
          <p:nvPr/>
        </p:nvSpPr>
        <p:spPr>
          <a:xfrm>
            <a:off x="1" y="3109636"/>
            <a:ext cx="12191999" cy="2542363"/>
          </a:xfrm>
          <a:prstGeom prst="rect">
            <a:avLst/>
          </a:prstGeom>
          <a:noFill/>
        </p:spPr>
        <p:txBody>
          <a:bodyPr wrap="square">
            <a:spAutoFit/>
          </a:bodyPr>
          <a:lstStyle/>
          <a:p>
            <a:pPr algn="just">
              <a:lnSpc>
                <a:spcPct val="150000"/>
              </a:lnSpc>
            </a:pPr>
            <a:r>
              <a:rPr lang="pt-BR" dirty="0"/>
              <a:t>As principais características encontradas nos sintomas do TDAH são,  comprometimento percepto-motor; instabilidade emocional;  déficit geral da coordenação; distúrbio da atenção;  impulsividade;  transtorno da memória e do pensamento; deficiências específicas do aprendizado. (ABC da Saúde, 2005).</a:t>
            </a:r>
          </a:p>
          <a:p>
            <a:pPr algn="just">
              <a:lnSpc>
                <a:spcPct val="150000"/>
              </a:lnSpc>
            </a:pPr>
            <a:r>
              <a:rPr lang="pt-BR" dirty="0"/>
              <a:t>Considerando as pesquisas que indicam aumento do quadro do transtorno de ansiedade entre as crianças e a identificação de características acima citadas, encontras nas crianças, percebidas pelos Professores e Familiares, este projeto se faz necessário como prevenção de maiores complicações, caso estes sintomas não sejam trabalhados.</a:t>
            </a:r>
          </a:p>
        </p:txBody>
      </p:sp>
    </p:spTree>
    <p:extLst>
      <p:ext uri="{BB962C8B-B14F-4D97-AF65-F5344CB8AC3E}">
        <p14:creationId xmlns:p14="http://schemas.microsoft.com/office/powerpoint/2010/main" val="301882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215423"/>
            <a:ext cx="12133277" cy="1572866"/>
          </a:xfrm>
          <a:prstGeom prst="rect">
            <a:avLst/>
          </a:prstGeom>
        </p:spPr>
        <p:txBody>
          <a:bodyPr wrap="square">
            <a:spAutoFit/>
          </a:bodyPr>
          <a:lstStyle/>
          <a:p>
            <a:r>
              <a:rPr lang="pt-BR" b="1" dirty="0"/>
              <a:t>6) Objetivo Geral</a:t>
            </a:r>
          </a:p>
          <a:p>
            <a:pPr algn="just">
              <a:lnSpc>
                <a:spcPct val="150000"/>
              </a:lnSpc>
            </a:pPr>
            <a:r>
              <a:rPr lang="pt-BR" dirty="0"/>
              <a:t>	Estas ações de saúde, tem como objetivo, prevenir o adoecimento emocional e psíquico das crianças, bem como orientar Pais e Responsáveis, sobre estabelecimento de vínculos, limites educacionais, entre outras questões importantes, que auxiliam no desenvolvimento psíquico da criança e do adolescente.</a:t>
            </a:r>
          </a:p>
        </p:txBody>
      </p:sp>
      <p:sp>
        <p:nvSpPr>
          <p:cNvPr id="4" name="CaixaDeTexto 3">
            <a:extLst>
              <a:ext uri="{FF2B5EF4-FFF2-40B4-BE49-F238E27FC236}">
                <a16:creationId xmlns:a16="http://schemas.microsoft.com/office/drawing/2014/main" id="{971F056E-404A-0470-889A-645E9E4B88D0}"/>
              </a:ext>
            </a:extLst>
          </p:cNvPr>
          <p:cNvSpPr txBox="1"/>
          <p:nvPr/>
        </p:nvSpPr>
        <p:spPr>
          <a:xfrm>
            <a:off x="67112" y="1977747"/>
            <a:ext cx="12124888" cy="4896853"/>
          </a:xfrm>
          <a:prstGeom prst="rect">
            <a:avLst/>
          </a:prstGeom>
          <a:noFill/>
        </p:spPr>
        <p:txBody>
          <a:bodyPr wrap="square">
            <a:spAutoFit/>
          </a:bodyPr>
          <a:lstStyle/>
          <a:p>
            <a:r>
              <a:rPr lang="pt-BR" b="1" dirty="0"/>
              <a:t>6.1) Objetivos Específicos</a:t>
            </a:r>
          </a:p>
          <a:p>
            <a:pPr>
              <a:lnSpc>
                <a:spcPct val="150000"/>
              </a:lnSpc>
            </a:pPr>
            <a:r>
              <a:rPr lang="pt-BR" dirty="0"/>
              <a:t>- Desenvolver ética, cidadania e empatia nas crianças;</a:t>
            </a:r>
          </a:p>
          <a:p>
            <a:pPr>
              <a:lnSpc>
                <a:spcPct val="150000"/>
              </a:lnSpc>
            </a:pPr>
            <a:r>
              <a:rPr lang="pt-BR" dirty="0"/>
              <a:t>- Estimular a responsabilidade e a autonomia nos participantes;</a:t>
            </a:r>
          </a:p>
          <a:p>
            <a:pPr>
              <a:lnSpc>
                <a:spcPct val="150000"/>
              </a:lnSpc>
            </a:pPr>
            <a:r>
              <a:rPr lang="pt-BR" dirty="0"/>
              <a:t>- Auxiliar no desenvolvimento das habilidades cognitivas;</a:t>
            </a:r>
          </a:p>
          <a:p>
            <a:pPr>
              <a:lnSpc>
                <a:spcPct val="150000"/>
              </a:lnSpc>
            </a:pPr>
            <a:r>
              <a:rPr lang="pt-BR" dirty="0"/>
              <a:t>- Aumentar a autoestima e perspectivas de vida dos participantes;</a:t>
            </a:r>
          </a:p>
          <a:p>
            <a:pPr>
              <a:lnSpc>
                <a:spcPct val="150000"/>
              </a:lnSpc>
            </a:pPr>
            <a:r>
              <a:rPr lang="pt-BR" dirty="0"/>
              <a:t>- Trabalhar com as crianças a elaboração das emoções e sentimentos;</a:t>
            </a:r>
          </a:p>
          <a:p>
            <a:pPr>
              <a:lnSpc>
                <a:spcPct val="150000"/>
              </a:lnSpc>
            </a:pPr>
            <a:r>
              <a:rPr lang="pt-BR" dirty="0"/>
              <a:t>- Contribuir para o fortalecimento da família no desempenho de sua função protetiva;</a:t>
            </a:r>
          </a:p>
          <a:p>
            <a:pPr>
              <a:lnSpc>
                <a:spcPct val="150000"/>
              </a:lnSpc>
            </a:pPr>
            <a:r>
              <a:rPr lang="pt-BR" dirty="0"/>
              <a:t>- Modificar os pensamentos e os sistemas de significados dos pacientes, através de uma alteração emocional e comportamental.</a:t>
            </a:r>
          </a:p>
          <a:p>
            <a:pPr>
              <a:lnSpc>
                <a:spcPct val="150000"/>
              </a:lnSpc>
            </a:pPr>
            <a:r>
              <a:rPr lang="pt-BR" dirty="0"/>
              <a:t>- Desenvolver na criança meios para que eles possam lidar, com o que as rodeiam de maneira saudável.</a:t>
            </a:r>
          </a:p>
          <a:p>
            <a:pPr>
              <a:lnSpc>
                <a:spcPct val="150000"/>
              </a:lnSpc>
            </a:pPr>
            <a:r>
              <a:rPr lang="pt-BR" dirty="0"/>
              <a:t>-Auxiliar os familiares na interação e participação dos processos de aprendizagem, pelos quais as crianças passarão e promover o bom relacionamento entre as partes.</a:t>
            </a:r>
          </a:p>
          <a:p>
            <a:pPr>
              <a:lnSpc>
                <a:spcPct val="150000"/>
              </a:lnSpc>
            </a:pPr>
            <a:r>
              <a:rPr lang="pt-BR" dirty="0"/>
              <a:t>- Promover a educação em saúde, através de grupos terapêuticos.</a:t>
            </a:r>
          </a:p>
        </p:txBody>
      </p:sp>
    </p:spTree>
    <p:extLst>
      <p:ext uri="{BB962C8B-B14F-4D97-AF65-F5344CB8AC3E}">
        <p14:creationId xmlns:p14="http://schemas.microsoft.com/office/powerpoint/2010/main" val="105326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8723" y="0"/>
            <a:ext cx="12133277" cy="5866350"/>
          </a:xfrm>
          <a:prstGeom prst="rect">
            <a:avLst/>
          </a:prstGeom>
        </p:spPr>
        <p:txBody>
          <a:bodyPr wrap="square">
            <a:spAutoFit/>
          </a:bodyPr>
          <a:lstStyle/>
          <a:p>
            <a:pPr>
              <a:lnSpc>
                <a:spcPct val="150000"/>
              </a:lnSpc>
            </a:pPr>
            <a:r>
              <a:rPr lang="pt-BR" b="1" dirty="0"/>
              <a:t>7)Metodologia</a:t>
            </a:r>
          </a:p>
          <a:p>
            <a:pPr>
              <a:lnSpc>
                <a:spcPct val="150000"/>
              </a:lnSpc>
            </a:pPr>
            <a:r>
              <a:rPr lang="pt-BR" dirty="0"/>
              <a:t>A ação é desenvolvida através das seguintes atividades: </a:t>
            </a:r>
          </a:p>
          <a:p>
            <a:pPr>
              <a:lnSpc>
                <a:spcPct val="150000"/>
              </a:lnSpc>
            </a:pPr>
            <a:r>
              <a:rPr lang="pt-BR" dirty="0"/>
              <a:t>a) Encontros com temas propostos pelas crianças e pela psicóloga para reflexão em grupo;</a:t>
            </a:r>
          </a:p>
          <a:p>
            <a:pPr>
              <a:lnSpc>
                <a:spcPct val="150000"/>
              </a:lnSpc>
            </a:pPr>
            <a:r>
              <a:rPr lang="pt-BR" dirty="0"/>
              <a:t>b) Encontros semanais, utilizando técnicas da terapia cognitiva comportamental, em grupos de até 08 crianças, agrupados conforme o ano escolar e sexo. </a:t>
            </a:r>
          </a:p>
          <a:p>
            <a:pPr>
              <a:lnSpc>
                <a:spcPct val="150000"/>
              </a:lnSpc>
            </a:pPr>
            <a:r>
              <a:rPr lang="pt-BR" dirty="0"/>
              <a:t>c) Técnicas de estimulação cognitiva.</a:t>
            </a:r>
          </a:p>
          <a:p>
            <a:pPr>
              <a:lnSpc>
                <a:spcPct val="150000"/>
              </a:lnSpc>
            </a:pPr>
            <a:r>
              <a:rPr lang="pt-BR" dirty="0"/>
              <a:t>d) Os grupos terapêuticos, terão a duração de 4 meses. </a:t>
            </a:r>
          </a:p>
          <a:p>
            <a:pPr>
              <a:lnSpc>
                <a:spcPct val="150000"/>
              </a:lnSpc>
            </a:pPr>
            <a:r>
              <a:rPr lang="pt-BR" dirty="0"/>
              <a:t>e) Grupos mensais de orientação para os Pais e Responsáveis das crianças;</a:t>
            </a:r>
          </a:p>
          <a:p>
            <a:pPr>
              <a:lnSpc>
                <a:spcPct val="150000"/>
              </a:lnSpc>
            </a:pPr>
            <a:r>
              <a:rPr lang="pt-BR" dirty="0"/>
              <a:t>f) Visitas domiciliares quando necessário;</a:t>
            </a:r>
          </a:p>
          <a:p>
            <a:pPr>
              <a:lnSpc>
                <a:spcPct val="150000"/>
              </a:lnSpc>
            </a:pPr>
            <a:r>
              <a:rPr lang="pt-BR" dirty="0"/>
              <a:t>g) Discussão de casos em rede de saúde e municipal, quando necessário.</a:t>
            </a:r>
          </a:p>
          <a:p>
            <a:pPr>
              <a:lnSpc>
                <a:spcPct val="150000"/>
              </a:lnSpc>
            </a:pPr>
            <a:r>
              <a:rPr lang="pt-BR" dirty="0"/>
              <a:t>h) Devolutivas para os Responsáveis e para os Professores;</a:t>
            </a:r>
          </a:p>
          <a:p>
            <a:pPr>
              <a:lnSpc>
                <a:spcPct val="150000"/>
              </a:lnSpc>
            </a:pPr>
            <a:r>
              <a:rPr lang="pt-BR" dirty="0"/>
              <a:t>i) Os encaminhamentos ocorrerão via Conselho Tutelar, Escolas, Unidades de Saúde e por encaminhamento de outros serviços socioassistenciais, das demais políticas públicas setoriais, dos demais órgãos do Sistema de Garantia de Direitos e do Sistema de Segurança Pública.</a:t>
            </a:r>
          </a:p>
        </p:txBody>
      </p:sp>
    </p:spTree>
    <p:extLst>
      <p:ext uri="{BB962C8B-B14F-4D97-AF65-F5344CB8AC3E}">
        <p14:creationId xmlns:p14="http://schemas.microsoft.com/office/powerpoint/2010/main" val="1820748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9B29D46-7394-669B-0FF2-9FCAFFC9EEA9}"/>
              </a:ext>
            </a:extLst>
          </p:cNvPr>
          <p:cNvPicPr>
            <a:picLocks noChangeAspect="1"/>
          </p:cNvPicPr>
          <p:nvPr/>
        </p:nvPicPr>
        <p:blipFill>
          <a:blip r:embed="rId2"/>
          <a:stretch>
            <a:fillRect/>
          </a:stretch>
        </p:blipFill>
        <p:spPr>
          <a:xfrm>
            <a:off x="5972960" y="0"/>
            <a:ext cx="6219040" cy="6858000"/>
          </a:xfrm>
          <a:prstGeom prst="rect">
            <a:avLst/>
          </a:prstGeom>
        </p:spPr>
      </p:pic>
      <p:pic>
        <p:nvPicPr>
          <p:cNvPr id="3" name="Imagem 2">
            <a:extLst>
              <a:ext uri="{FF2B5EF4-FFF2-40B4-BE49-F238E27FC236}">
                <a16:creationId xmlns:a16="http://schemas.microsoft.com/office/drawing/2014/main" id="{E561A9AF-09E4-1501-F540-B8A9BA045FF8}"/>
              </a:ext>
            </a:extLst>
          </p:cNvPr>
          <p:cNvPicPr>
            <a:picLocks noChangeAspect="1"/>
          </p:cNvPicPr>
          <p:nvPr/>
        </p:nvPicPr>
        <p:blipFill>
          <a:blip r:embed="rId3"/>
          <a:stretch>
            <a:fillRect/>
          </a:stretch>
        </p:blipFill>
        <p:spPr>
          <a:xfrm>
            <a:off x="0" y="0"/>
            <a:ext cx="5972960" cy="6858000"/>
          </a:xfrm>
          <a:prstGeom prst="rect">
            <a:avLst/>
          </a:prstGeom>
        </p:spPr>
      </p:pic>
    </p:spTree>
    <p:extLst>
      <p:ext uri="{BB962C8B-B14F-4D97-AF65-F5344CB8AC3E}">
        <p14:creationId xmlns:p14="http://schemas.microsoft.com/office/powerpoint/2010/main" val="4220420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836FF27-C7BE-CE30-141F-31EC5ADC810F}"/>
              </a:ext>
            </a:extLst>
          </p:cNvPr>
          <p:cNvPicPr>
            <a:picLocks noChangeAspect="1"/>
          </p:cNvPicPr>
          <p:nvPr/>
        </p:nvPicPr>
        <p:blipFill>
          <a:blip r:embed="rId2"/>
          <a:stretch>
            <a:fillRect/>
          </a:stretch>
        </p:blipFill>
        <p:spPr>
          <a:xfrm>
            <a:off x="-1" y="0"/>
            <a:ext cx="5771627" cy="6858000"/>
          </a:xfrm>
          <a:prstGeom prst="rect">
            <a:avLst/>
          </a:prstGeom>
        </p:spPr>
      </p:pic>
      <p:pic>
        <p:nvPicPr>
          <p:cNvPr id="3" name="Imagem 2">
            <a:extLst>
              <a:ext uri="{FF2B5EF4-FFF2-40B4-BE49-F238E27FC236}">
                <a16:creationId xmlns:a16="http://schemas.microsoft.com/office/drawing/2014/main" id="{380D62AA-87FD-7FFC-916E-75B1801CFD86}"/>
              </a:ext>
            </a:extLst>
          </p:cNvPr>
          <p:cNvPicPr>
            <a:picLocks noChangeAspect="1"/>
          </p:cNvPicPr>
          <p:nvPr/>
        </p:nvPicPr>
        <p:blipFill>
          <a:blip r:embed="rId3"/>
          <a:stretch>
            <a:fillRect/>
          </a:stretch>
        </p:blipFill>
        <p:spPr>
          <a:xfrm>
            <a:off x="5771626" y="1668"/>
            <a:ext cx="6420374" cy="6854664"/>
          </a:xfrm>
          <a:prstGeom prst="rect">
            <a:avLst/>
          </a:prstGeom>
        </p:spPr>
      </p:pic>
    </p:spTree>
    <p:extLst>
      <p:ext uri="{BB962C8B-B14F-4D97-AF65-F5344CB8AC3E}">
        <p14:creationId xmlns:p14="http://schemas.microsoft.com/office/powerpoint/2010/main" val="378749160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1676</Words>
  <Application>Microsoft Office PowerPoint</Application>
  <PresentationFormat>Widescreen</PresentationFormat>
  <Paragraphs>62</Paragraphs>
  <Slides>12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12</vt:i4>
      </vt:variant>
    </vt:vector>
  </HeadingPairs>
  <TitlesOfParts>
    <vt:vector size="16" baseType="lpstr">
      <vt:lpstr>Arial</vt:lpstr>
      <vt:lpstr>Calibri</vt:lpstr>
      <vt:lpstr>Calibri Light</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USUARIO</cp:lastModifiedBy>
  <cp:revision>21</cp:revision>
  <dcterms:created xsi:type="dcterms:W3CDTF">2024-11-05T18:58:18Z</dcterms:created>
  <dcterms:modified xsi:type="dcterms:W3CDTF">2024-11-07T13:48:36Z</dcterms:modified>
</cp:coreProperties>
</file>