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61" r:id="rId3"/>
    <p:sldId id="259" r:id="rId4"/>
    <p:sldId id="262" r:id="rId5"/>
    <p:sldId id="263" r:id="rId6"/>
    <p:sldId id="258" r:id="rId7"/>
    <p:sldId id="257" r:id="rId8"/>
    <p:sldId id="260" r:id="rId9"/>
  </p:sldIdLst>
  <p:sldSz cx="18288000" cy="10287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4" d="100"/>
          <a:sy n="44" d="100"/>
        </p:scale>
        <p:origin x="876"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11/15/2024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11/15/2024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11/15/2024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‹nº›</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sv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sv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sv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sv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svg"/></Relationships>
</file>

<file path=ppt/slides/_rels/slide6.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2.png"/><Relationship Id="rId7"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3.sv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hyperlink" Target="mailto:dayana.viveremliberdade@capsinsaude.org.br" TargetMode="External"/><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hyperlink" Target="mailto:caps3artedoencontro@gmail.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
        <p:cNvGrpSpPr/>
        <p:nvPr/>
      </p:nvGrpSpPr>
      <p:grpSpPr>
        <a:xfrm>
          <a:off x="0" y="0"/>
          <a:ext cx="0" cy="0"/>
          <a:chOff x="0" y="0"/>
          <a:chExt cx="0" cy="0"/>
        </a:xfrm>
      </p:grpSpPr>
      <p:sp>
        <p:nvSpPr>
          <p:cNvPr id="3" name="Freeform 3"/>
          <p:cNvSpPr/>
          <p:nvPr/>
        </p:nvSpPr>
        <p:spPr>
          <a:xfrm>
            <a:off x="4450599" y="56209"/>
            <a:ext cx="9386803" cy="645343"/>
          </a:xfrm>
          <a:custGeom>
            <a:avLst/>
            <a:gdLst/>
            <a:ahLst/>
            <a:cxnLst/>
            <a:rect l="l" t="t" r="r" b="b"/>
            <a:pathLst>
              <a:path w="9386803" h="645343">
                <a:moveTo>
                  <a:pt x="0" y="0"/>
                </a:moveTo>
                <a:lnTo>
                  <a:pt x="9386802" y="0"/>
                </a:lnTo>
                <a:lnTo>
                  <a:pt x="9386802" y="645343"/>
                </a:lnTo>
                <a:lnTo>
                  <a:pt x="0" y="645343"/>
                </a:lnTo>
                <a:lnTo>
                  <a:pt x="0" y="0"/>
                </a:lnTo>
                <a:close/>
              </a:path>
            </a:pathLst>
          </a:custGeom>
          <a:blipFill>
            <a:blip r:embed="rId2"/>
            <a:stretch>
              <a:fillRect/>
            </a:stretch>
          </a:blipFill>
        </p:spPr>
        <p:txBody>
          <a:bodyPr/>
          <a:lstStyle/>
          <a:p>
            <a:endParaRPr lang="pt-BR"/>
          </a:p>
        </p:txBody>
      </p:sp>
      <p:sp>
        <p:nvSpPr>
          <p:cNvPr id="4" name="Freeform 4"/>
          <p:cNvSpPr/>
          <p:nvPr/>
        </p:nvSpPr>
        <p:spPr>
          <a:xfrm>
            <a:off x="573542" y="3453408"/>
            <a:ext cx="5896640" cy="6223367"/>
          </a:xfrm>
          <a:custGeom>
            <a:avLst/>
            <a:gdLst/>
            <a:ahLst/>
            <a:cxnLst/>
            <a:rect l="l" t="t" r="r" b="b"/>
            <a:pathLst>
              <a:path w="5896640" h="6223367">
                <a:moveTo>
                  <a:pt x="0" y="0"/>
                </a:moveTo>
                <a:lnTo>
                  <a:pt x="5896640" y="0"/>
                </a:lnTo>
                <a:lnTo>
                  <a:pt x="5896640" y="6223367"/>
                </a:lnTo>
                <a:lnTo>
                  <a:pt x="0" y="622336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pt-BR"/>
          </a:p>
        </p:txBody>
      </p:sp>
      <p:sp>
        <p:nvSpPr>
          <p:cNvPr id="5" name="Freeform 5"/>
          <p:cNvSpPr/>
          <p:nvPr/>
        </p:nvSpPr>
        <p:spPr>
          <a:xfrm>
            <a:off x="-1629707" y="9673000"/>
            <a:ext cx="8501163" cy="614000"/>
          </a:xfrm>
          <a:custGeom>
            <a:avLst/>
            <a:gdLst/>
            <a:ahLst/>
            <a:cxnLst/>
            <a:rect l="l" t="t" r="r" b="b"/>
            <a:pathLst>
              <a:path w="8501163" h="614000">
                <a:moveTo>
                  <a:pt x="0" y="0"/>
                </a:moveTo>
                <a:lnTo>
                  <a:pt x="8501163" y="0"/>
                </a:lnTo>
                <a:lnTo>
                  <a:pt x="8501163" y="614000"/>
                </a:lnTo>
                <a:lnTo>
                  <a:pt x="0" y="614000"/>
                </a:lnTo>
                <a:lnTo>
                  <a:pt x="0" y="0"/>
                </a:lnTo>
                <a:close/>
              </a:path>
            </a:pathLst>
          </a:custGeom>
          <a:blipFill>
            <a:blip r:embed="rId2"/>
            <a:stretch>
              <a:fillRect l="-5055"/>
            </a:stretch>
          </a:blipFill>
        </p:spPr>
        <p:txBody>
          <a:bodyPr/>
          <a:lstStyle/>
          <a:p>
            <a:endParaRPr lang="pt-BR"/>
          </a:p>
        </p:txBody>
      </p:sp>
      <p:sp>
        <p:nvSpPr>
          <p:cNvPr id="6" name="TextBox 6"/>
          <p:cNvSpPr txBox="1"/>
          <p:nvPr/>
        </p:nvSpPr>
        <p:spPr>
          <a:xfrm>
            <a:off x="6871455" y="2642759"/>
            <a:ext cx="9863982" cy="674031"/>
          </a:xfrm>
          <a:prstGeom prst="rect">
            <a:avLst/>
          </a:prstGeom>
        </p:spPr>
        <p:txBody>
          <a:bodyPr lIns="0" tIns="0" rIns="0" bIns="0" rtlCol="0" anchor="t">
            <a:spAutoFit/>
          </a:bodyPr>
          <a:lstStyle/>
          <a:p>
            <a:pPr algn="ctr">
              <a:lnSpc>
                <a:spcPts val="5612"/>
              </a:lnSpc>
              <a:spcBef>
                <a:spcPct val="0"/>
              </a:spcBef>
            </a:pPr>
            <a:r>
              <a:rPr lang="pt-BR" sz="4000" b="1" dirty="0">
                <a:solidFill>
                  <a:schemeClr val="accent6"/>
                </a:solidFill>
                <a:effectLst/>
                <a:latin typeface="+mj-lt"/>
                <a:ea typeface="Calibri" panose="020F0502020204030204" pitchFamily="34" charset="0"/>
                <a:cs typeface="Times New Roman" panose="02020603050405020304" pitchFamily="18" charset="0"/>
              </a:rPr>
              <a:t>VIVER A ARTE</a:t>
            </a:r>
            <a:endParaRPr lang="en-US" sz="4000" spc="-32" dirty="0">
              <a:solidFill>
                <a:schemeClr val="accent6"/>
              </a:solidFill>
              <a:latin typeface="+mj-lt"/>
              <a:ea typeface="Cy Grotesk Wide Ultra-Bold"/>
              <a:cs typeface="Cy Grotesk Wide Ultra-Bold"/>
              <a:sym typeface="Cy Grotesk Wide Ultra-Bold"/>
            </a:endParaRPr>
          </a:p>
        </p:txBody>
      </p:sp>
      <p:sp>
        <p:nvSpPr>
          <p:cNvPr id="7" name="TextBox 7"/>
          <p:cNvSpPr txBox="1"/>
          <p:nvPr/>
        </p:nvSpPr>
        <p:spPr>
          <a:xfrm>
            <a:off x="783419" y="9667250"/>
            <a:ext cx="5742883" cy="221047"/>
          </a:xfrm>
          <a:prstGeom prst="rect">
            <a:avLst/>
          </a:prstGeom>
        </p:spPr>
        <p:txBody>
          <a:bodyPr lIns="0" tIns="0" rIns="0" bIns="0" rtlCol="0" anchor="t">
            <a:spAutoFit/>
          </a:bodyPr>
          <a:lstStyle/>
          <a:p>
            <a:pPr algn="just">
              <a:lnSpc>
                <a:spcPts val="1798"/>
              </a:lnSpc>
            </a:pPr>
            <a:endParaRPr/>
          </a:p>
        </p:txBody>
      </p:sp>
      <p:sp>
        <p:nvSpPr>
          <p:cNvPr id="8" name="TextBox 8"/>
          <p:cNvSpPr txBox="1"/>
          <p:nvPr/>
        </p:nvSpPr>
        <p:spPr>
          <a:xfrm>
            <a:off x="2907989" y="799026"/>
            <a:ext cx="17146097" cy="771556"/>
          </a:xfrm>
          <a:prstGeom prst="rect">
            <a:avLst/>
          </a:prstGeom>
        </p:spPr>
        <p:txBody>
          <a:bodyPr lIns="0" tIns="0" rIns="0" bIns="0" rtlCol="0" anchor="t">
            <a:spAutoFit/>
          </a:bodyPr>
          <a:lstStyle/>
          <a:p>
            <a:pPr algn="ctr">
              <a:lnSpc>
                <a:spcPts val="6298"/>
              </a:lnSpc>
            </a:pPr>
            <a:r>
              <a:rPr lang="en-US" sz="4498" dirty="0" err="1">
                <a:solidFill>
                  <a:srgbClr val="060606"/>
                </a:solidFill>
                <a:ea typeface="GoodTime Grotesk"/>
                <a:cs typeface="GoodTime Grotesk"/>
                <a:sym typeface="GoodTime Grotesk"/>
              </a:rPr>
              <a:t>Experiência</a:t>
            </a:r>
            <a:r>
              <a:rPr lang="en-US" sz="4498" dirty="0">
                <a:solidFill>
                  <a:srgbClr val="060606"/>
                </a:solidFill>
                <a:ea typeface="GoodTime Grotesk"/>
                <a:cs typeface="GoodTime Grotesk"/>
                <a:sym typeface="GoodTime Grotesk"/>
              </a:rPr>
              <a:t> </a:t>
            </a:r>
            <a:r>
              <a:rPr lang="en-US" sz="4498" dirty="0" err="1">
                <a:solidFill>
                  <a:srgbClr val="060606"/>
                </a:solidFill>
                <a:ea typeface="GoodTime Grotesk"/>
                <a:cs typeface="GoodTime Grotesk"/>
                <a:sym typeface="GoodTime Grotesk"/>
              </a:rPr>
              <a:t>exitosa</a:t>
            </a:r>
            <a:r>
              <a:rPr lang="en-US" sz="4498" dirty="0">
                <a:solidFill>
                  <a:srgbClr val="060606"/>
                </a:solidFill>
                <a:ea typeface="GoodTime Grotesk"/>
                <a:cs typeface="GoodTime Grotesk"/>
                <a:sym typeface="GoodTime Grotesk"/>
              </a:rPr>
              <a:t> </a:t>
            </a:r>
            <a:r>
              <a:rPr lang="en-US" sz="4498" dirty="0" err="1">
                <a:solidFill>
                  <a:srgbClr val="060606"/>
                </a:solidFill>
                <a:ea typeface="GoodTime Grotesk"/>
                <a:cs typeface="GoodTime Grotesk"/>
                <a:sym typeface="GoodTime Grotesk"/>
              </a:rPr>
              <a:t>em</a:t>
            </a:r>
            <a:r>
              <a:rPr lang="en-US" sz="4498" dirty="0">
                <a:solidFill>
                  <a:srgbClr val="060606"/>
                </a:solidFill>
                <a:ea typeface="GoodTime Grotesk"/>
                <a:cs typeface="GoodTime Grotesk"/>
                <a:sym typeface="GoodTime Grotesk"/>
              </a:rPr>
              <a:t> </a:t>
            </a:r>
            <a:r>
              <a:rPr lang="en-US" sz="4498" dirty="0" err="1">
                <a:solidFill>
                  <a:srgbClr val="060606"/>
                </a:solidFill>
                <a:ea typeface="GoodTime Grotesk"/>
                <a:cs typeface="GoodTime Grotesk"/>
                <a:sym typeface="GoodTime Grotesk"/>
              </a:rPr>
              <a:t>Saúde</a:t>
            </a:r>
            <a:r>
              <a:rPr lang="en-US" sz="4498" dirty="0">
                <a:solidFill>
                  <a:srgbClr val="060606"/>
                </a:solidFill>
                <a:ea typeface="GoodTime Grotesk"/>
                <a:cs typeface="GoodTime Grotesk"/>
                <a:sym typeface="GoodTime Grotesk"/>
              </a:rPr>
              <a:t> Mental</a:t>
            </a:r>
          </a:p>
        </p:txBody>
      </p:sp>
      <p:sp>
        <p:nvSpPr>
          <p:cNvPr id="9" name="TextBox 9"/>
          <p:cNvSpPr txBox="1"/>
          <p:nvPr/>
        </p:nvSpPr>
        <p:spPr>
          <a:xfrm>
            <a:off x="6280172" y="6207874"/>
            <a:ext cx="11046549" cy="2217017"/>
          </a:xfrm>
          <a:prstGeom prst="rect">
            <a:avLst/>
          </a:prstGeom>
        </p:spPr>
        <p:txBody>
          <a:bodyPr lIns="0" tIns="0" rIns="0" bIns="0" rtlCol="0" anchor="t">
            <a:spAutoFit/>
          </a:bodyPr>
          <a:lstStyle/>
          <a:p>
            <a:pPr algn="ctr">
              <a:lnSpc>
                <a:spcPts val="3516"/>
              </a:lnSpc>
            </a:pPr>
            <a:r>
              <a:rPr lang="en-US" sz="2511" dirty="0">
                <a:solidFill>
                  <a:srgbClr val="060606"/>
                </a:solidFill>
                <a:latin typeface="+mj-lt"/>
                <a:ea typeface="Cy Grotesk Key Bold"/>
                <a:cs typeface="Cy Grotesk Key Bold"/>
                <a:sym typeface="Cy Grotesk Key Bold"/>
              </a:rPr>
              <a:t>Sorocaba/SP</a:t>
            </a:r>
          </a:p>
          <a:p>
            <a:pPr algn="ctr">
              <a:lnSpc>
                <a:spcPts val="3516"/>
              </a:lnSpc>
            </a:pPr>
            <a:endParaRPr lang="en-US" sz="2511" dirty="0">
              <a:solidFill>
                <a:srgbClr val="060606"/>
              </a:solidFill>
              <a:latin typeface="+mj-lt"/>
              <a:ea typeface="Cy Grotesk Key Bold"/>
              <a:cs typeface="Cy Grotesk Key Bold"/>
              <a:sym typeface="Cy Grotesk Key Bold"/>
            </a:endParaRPr>
          </a:p>
          <a:p>
            <a:pPr algn="ctr">
              <a:lnSpc>
                <a:spcPts val="3516"/>
              </a:lnSpc>
            </a:pPr>
            <a:r>
              <a:rPr lang="en-US" sz="2511" dirty="0">
                <a:solidFill>
                  <a:srgbClr val="060606"/>
                </a:solidFill>
                <a:latin typeface="+mj-lt"/>
                <a:ea typeface="Cy Grotesk Key Bold"/>
                <a:cs typeface="Cy Grotesk Key Bold"/>
                <a:sym typeface="Cy Grotesk Key Bold"/>
              </a:rPr>
              <a:t>Paloma Manzano Maldonado</a:t>
            </a:r>
          </a:p>
          <a:p>
            <a:pPr algn="ctr">
              <a:lnSpc>
                <a:spcPts val="3516"/>
              </a:lnSpc>
            </a:pPr>
            <a:r>
              <a:rPr lang="en-US" sz="2511" dirty="0">
                <a:solidFill>
                  <a:srgbClr val="060606"/>
                </a:solidFill>
                <a:latin typeface="+mj-lt"/>
                <a:ea typeface="Cy Grotesk Key"/>
                <a:cs typeface="Cy Grotesk Key"/>
                <a:sym typeface="Cy Grotesk Key"/>
              </a:rPr>
              <a:t>CAPS III ARTE DO ENCONTRO| VIVER EM LIBERDADE</a:t>
            </a:r>
          </a:p>
          <a:p>
            <a:pPr algn="ctr">
              <a:lnSpc>
                <a:spcPts val="3516"/>
              </a:lnSpc>
            </a:pPr>
            <a:endParaRPr lang="en-US" sz="2511" dirty="0">
              <a:solidFill>
                <a:srgbClr val="060606"/>
              </a:solidFill>
              <a:latin typeface="Cy Grotesk Key"/>
              <a:ea typeface="Cy Grotesk Key"/>
              <a:cs typeface="Cy Grotesk Key"/>
              <a:sym typeface="Cy Grotesk Key"/>
            </a:endParaRPr>
          </a:p>
        </p:txBody>
      </p:sp>
      <p:pic>
        <p:nvPicPr>
          <p:cNvPr id="10" name="Picture 2" descr="Prefeitura de Sorocaba - MMF">
            <a:extLst>
              <a:ext uri="{FF2B5EF4-FFF2-40B4-BE49-F238E27FC236}">
                <a16:creationId xmlns:a16="http://schemas.microsoft.com/office/drawing/2014/main" id="{C4E20F9E-65FC-46E3-A81A-C6DC52637F1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7901" y="996862"/>
            <a:ext cx="3106470" cy="127365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
        <p:cNvGrpSpPr/>
        <p:nvPr/>
      </p:nvGrpSpPr>
      <p:grpSpPr>
        <a:xfrm>
          <a:off x="0" y="0"/>
          <a:ext cx="0" cy="0"/>
          <a:chOff x="0" y="0"/>
          <a:chExt cx="0" cy="0"/>
        </a:xfrm>
      </p:grpSpPr>
      <p:sp>
        <p:nvSpPr>
          <p:cNvPr id="3" name="Freeform 3"/>
          <p:cNvSpPr/>
          <p:nvPr/>
        </p:nvSpPr>
        <p:spPr>
          <a:xfrm>
            <a:off x="4450599" y="56209"/>
            <a:ext cx="9386803" cy="645343"/>
          </a:xfrm>
          <a:custGeom>
            <a:avLst/>
            <a:gdLst/>
            <a:ahLst/>
            <a:cxnLst/>
            <a:rect l="l" t="t" r="r" b="b"/>
            <a:pathLst>
              <a:path w="9386803" h="645343">
                <a:moveTo>
                  <a:pt x="0" y="0"/>
                </a:moveTo>
                <a:lnTo>
                  <a:pt x="9386802" y="0"/>
                </a:lnTo>
                <a:lnTo>
                  <a:pt x="9386802" y="645343"/>
                </a:lnTo>
                <a:lnTo>
                  <a:pt x="0" y="645343"/>
                </a:lnTo>
                <a:lnTo>
                  <a:pt x="0" y="0"/>
                </a:lnTo>
                <a:close/>
              </a:path>
            </a:pathLst>
          </a:custGeom>
          <a:blipFill>
            <a:blip r:embed="rId2"/>
            <a:stretch>
              <a:fillRect/>
            </a:stretch>
          </a:blipFill>
        </p:spPr>
        <p:txBody>
          <a:bodyPr/>
          <a:lstStyle/>
          <a:p>
            <a:endParaRPr lang="pt-BR"/>
          </a:p>
        </p:txBody>
      </p:sp>
      <p:sp>
        <p:nvSpPr>
          <p:cNvPr id="4" name="Freeform 4"/>
          <p:cNvSpPr/>
          <p:nvPr/>
        </p:nvSpPr>
        <p:spPr>
          <a:xfrm>
            <a:off x="573542" y="3453408"/>
            <a:ext cx="5896640" cy="6223367"/>
          </a:xfrm>
          <a:custGeom>
            <a:avLst/>
            <a:gdLst/>
            <a:ahLst/>
            <a:cxnLst/>
            <a:rect l="l" t="t" r="r" b="b"/>
            <a:pathLst>
              <a:path w="5896640" h="6223367">
                <a:moveTo>
                  <a:pt x="0" y="0"/>
                </a:moveTo>
                <a:lnTo>
                  <a:pt x="5896640" y="0"/>
                </a:lnTo>
                <a:lnTo>
                  <a:pt x="5896640" y="6223367"/>
                </a:lnTo>
                <a:lnTo>
                  <a:pt x="0" y="622336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pt-BR"/>
          </a:p>
        </p:txBody>
      </p:sp>
      <p:sp>
        <p:nvSpPr>
          <p:cNvPr id="5" name="Freeform 5"/>
          <p:cNvSpPr/>
          <p:nvPr/>
        </p:nvSpPr>
        <p:spPr>
          <a:xfrm>
            <a:off x="-1629707" y="9673000"/>
            <a:ext cx="8501163" cy="614000"/>
          </a:xfrm>
          <a:custGeom>
            <a:avLst/>
            <a:gdLst/>
            <a:ahLst/>
            <a:cxnLst/>
            <a:rect l="l" t="t" r="r" b="b"/>
            <a:pathLst>
              <a:path w="8501163" h="614000">
                <a:moveTo>
                  <a:pt x="0" y="0"/>
                </a:moveTo>
                <a:lnTo>
                  <a:pt x="8501163" y="0"/>
                </a:lnTo>
                <a:lnTo>
                  <a:pt x="8501163" y="614000"/>
                </a:lnTo>
                <a:lnTo>
                  <a:pt x="0" y="614000"/>
                </a:lnTo>
                <a:lnTo>
                  <a:pt x="0" y="0"/>
                </a:lnTo>
                <a:close/>
              </a:path>
            </a:pathLst>
          </a:custGeom>
          <a:blipFill>
            <a:blip r:embed="rId2"/>
            <a:stretch>
              <a:fillRect l="-5055"/>
            </a:stretch>
          </a:blipFill>
        </p:spPr>
        <p:txBody>
          <a:bodyPr/>
          <a:lstStyle/>
          <a:p>
            <a:endParaRPr lang="pt-BR"/>
          </a:p>
        </p:txBody>
      </p:sp>
      <p:sp>
        <p:nvSpPr>
          <p:cNvPr id="6" name="TextBox 6"/>
          <p:cNvSpPr txBox="1"/>
          <p:nvPr/>
        </p:nvSpPr>
        <p:spPr>
          <a:xfrm>
            <a:off x="6705600" y="4381500"/>
            <a:ext cx="11008858" cy="4264757"/>
          </a:xfrm>
          <a:prstGeom prst="rect">
            <a:avLst/>
          </a:prstGeom>
        </p:spPr>
        <p:txBody>
          <a:bodyPr wrap="square" lIns="0" tIns="0" rIns="0" bIns="0" rtlCol="0" anchor="t">
            <a:spAutoFit/>
          </a:bodyPr>
          <a:lstStyle/>
          <a:p>
            <a:pPr marL="571500" indent="-571500">
              <a:lnSpc>
                <a:spcPts val="5612"/>
              </a:lnSpc>
              <a:spcBef>
                <a:spcPct val="0"/>
              </a:spcBef>
              <a:buFontTx/>
              <a:buChar char="-"/>
            </a:pPr>
            <a:r>
              <a:rPr lang="en-US" sz="4000" spc="-32" dirty="0" err="1">
                <a:latin typeface="+mj-lt"/>
                <a:ea typeface="Cy Grotesk Wide Ultra-Bold"/>
                <a:cs typeface="Cy Grotesk Wide Ultra-Bold"/>
                <a:sym typeface="Cy Grotesk Wide Ultra-Bold"/>
              </a:rPr>
              <a:t>Acompanhamento</a:t>
            </a:r>
            <a:r>
              <a:rPr lang="en-US" sz="4000" spc="-32" dirty="0">
                <a:latin typeface="+mj-lt"/>
                <a:ea typeface="Cy Grotesk Wide Ultra-Bold"/>
                <a:cs typeface="Cy Grotesk Wide Ultra-Bold"/>
                <a:sym typeface="Cy Grotesk Wide Ultra-Bold"/>
              </a:rPr>
              <a:t> dos </a:t>
            </a:r>
            <a:r>
              <a:rPr lang="en-US" sz="4000" spc="-32" dirty="0" err="1">
                <a:latin typeface="+mj-lt"/>
                <a:ea typeface="Cy Grotesk Wide Ultra-Bold"/>
                <a:cs typeface="Cy Grotesk Wide Ultra-Bold"/>
                <a:sym typeface="Cy Grotesk Wide Ultra-Bold"/>
              </a:rPr>
              <a:t>pacientes</a:t>
            </a:r>
            <a:r>
              <a:rPr lang="en-US" sz="4000" spc="-32" dirty="0">
                <a:latin typeface="+mj-lt"/>
                <a:ea typeface="Cy Grotesk Wide Ultra-Bold"/>
                <a:cs typeface="Cy Grotesk Wide Ultra-Bold"/>
                <a:sym typeface="Cy Grotesk Wide Ultra-Bold"/>
              </a:rPr>
              <a:t> da SRT; </a:t>
            </a:r>
          </a:p>
          <a:p>
            <a:pPr marL="571500" indent="-571500">
              <a:lnSpc>
                <a:spcPts val="5612"/>
              </a:lnSpc>
              <a:spcBef>
                <a:spcPct val="0"/>
              </a:spcBef>
              <a:buFontTx/>
              <a:buChar char="-"/>
            </a:pPr>
            <a:r>
              <a:rPr lang="en-US" sz="4000" spc="-32" dirty="0" err="1">
                <a:latin typeface="+mj-lt"/>
                <a:ea typeface="Cy Grotesk Wide Ultra-Bold"/>
                <a:cs typeface="Cy Grotesk Wide Ultra-Bold"/>
                <a:sym typeface="Cy Grotesk Wide Ultra-Bold"/>
              </a:rPr>
              <a:t>Projeto</a:t>
            </a:r>
            <a:r>
              <a:rPr lang="en-US" sz="4000" spc="-32" dirty="0">
                <a:latin typeface="+mj-lt"/>
                <a:ea typeface="Cy Grotesk Wide Ultra-Bold"/>
                <a:cs typeface="Cy Grotesk Wide Ultra-Bold"/>
                <a:sym typeface="Cy Grotesk Wide Ultra-Bold"/>
              </a:rPr>
              <a:t> </a:t>
            </a:r>
            <a:r>
              <a:rPr lang="en-US" sz="4000" spc="-32" dirty="0" err="1">
                <a:latin typeface="+mj-lt"/>
                <a:ea typeface="Cy Grotesk Wide Ultra-Bold"/>
                <a:cs typeface="Cy Grotesk Wide Ultra-Bold"/>
                <a:sym typeface="Cy Grotesk Wide Ultra-Bold"/>
              </a:rPr>
              <a:t>Terapêutico</a:t>
            </a:r>
            <a:r>
              <a:rPr lang="en-US" sz="4000" spc="-32" dirty="0">
                <a:latin typeface="+mj-lt"/>
                <a:ea typeface="Cy Grotesk Wide Ultra-Bold"/>
                <a:cs typeface="Cy Grotesk Wide Ultra-Bold"/>
                <a:sym typeface="Cy Grotesk Wide Ultra-Bold"/>
              </a:rPr>
              <a:t> Singular para </a:t>
            </a:r>
            <a:r>
              <a:rPr lang="en-US" sz="4000" spc="-32" dirty="0" err="1">
                <a:latin typeface="+mj-lt"/>
                <a:ea typeface="Cy Grotesk Wide Ultra-Bold"/>
                <a:cs typeface="Cy Grotesk Wide Ultra-Bold"/>
                <a:sym typeface="Cy Grotesk Wide Ultra-Bold"/>
              </a:rPr>
              <a:t>os</a:t>
            </a:r>
            <a:r>
              <a:rPr lang="en-US" sz="4000" spc="-32" dirty="0">
                <a:latin typeface="+mj-lt"/>
                <a:ea typeface="Cy Grotesk Wide Ultra-Bold"/>
                <a:cs typeface="Cy Grotesk Wide Ultra-Bold"/>
                <a:sym typeface="Cy Grotesk Wide Ultra-Bold"/>
              </a:rPr>
              <a:t> </a:t>
            </a:r>
            <a:r>
              <a:rPr lang="en-US" sz="4000" spc="-32" dirty="0" err="1">
                <a:latin typeface="+mj-lt"/>
                <a:ea typeface="Cy Grotesk Wide Ultra-Bold"/>
                <a:cs typeface="Cy Grotesk Wide Ultra-Bold"/>
                <a:sym typeface="Cy Grotesk Wide Ultra-Bold"/>
              </a:rPr>
              <a:t>usuários</a:t>
            </a:r>
            <a:r>
              <a:rPr lang="en-US" sz="4000" spc="-32" dirty="0">
                <a:latin typeface="+mj-lt"/>
                <a:ea typeface="Cy Grotesk Wide Ultra-Bold"/>
                <a:cs typeface="Cy Grotesk Wide Ultra-Bold"/>
                <a:sym typeface="Cy Grotesk Wide Ultra-Bold"/>
              </a:rPr>
              <a:t> </a:t>
            </a:r>
            <a:r>
              <a:rPr lang="en-US" sz="4000" spc="-32" dirty="0" err="1">
                <a:latin typeface="+mj-lt"/>
                <a:ea typeface="Cy Grotesk Wide Ultra-Bold"/>
                <a:cs typeface="Cy Grotesk Wide Ultra-Bold"/>
                <a:sym typeface="Cy Grotesk Wide Ultra-Bold"/>
              </a:rPr>
              <a:t>moradores</a:t>
            </a:r>
            <a:r>
              <a:rPr lang="en-US" sz="4000" spc="-32" dirty="0">
                <a:latin typeface="+mj-lt"/>
                <a:ea typeface="Cy Grotesk Wide Ultra-Bold"/>
                <a:cs typeface="Cy Grotesk Wide Ultra-Bold"/>
                <a:sym typeface="Cy Grotesk Wide Ultra-Bold"/>
              </a:rPr>
              <a:t> de SRT; </a:t>
            </a:r>
          </a:p>
          <a:p>
            <a:pPr marL="571500" indent="-571500">
              <a:lnSpc>
                <a:spcPts val="5612"/>
              </a:lnSpc>
              <a:spcBef>
                <a:spcPct val="0"/>
              </a:spcBef>
              <a:buFontTx/>
              <a:buChar char="-"/>
            </a:pPr>
            <a:r>
              <a:rPr lang="en-US" sz="4000" spc="-32" dirty="0" err="1">
                <a:latin typeface="+mj-lt"/>
                <a:ea typeface="Cy Grotesk Wide Ultra-Bold"/>
                <a:cs typeface="Cy Grotesk Wide Ultra-Bold"/>
                <a:sym typeface="Cy Grotesk Wide Ultra-Bold"/>
              </a:rPr>
              <a:t>Oficinas</a:t>
            </a:r>
            <a:r>
              <a:rPr lang="en-US" sz="4000" spc="-32" dirty="0">
                <a:latin typeface="+mj-lt"/>
                <a:ea typeface="Cy Grotesk Wide Ultra-Bold"/>
                <a:cs typeface="Cy Grotesk Wide Ultra-Bold"/>
                <a:sym typeface="Cy Grotesk Wide Ultra-Bold"/>
              </a:rPr>
              <a:t> de </a:t>
            </a:r>
            <a:r>
              <a:rPr lang="en-US" sz="4000" spc="-32" dirty="0" err="1">
                <a:latin typeface="+mj-lt"/>
                <a:ea typeface="Cy Grotesk Wide Ultra-Bold"/>
                <a:cs typeface="Cy Grotesk Wide Ultra-Bold"/>
                <a:sym typeface="Cy Grotesk Wide Ultra-Bold"/>
              </a:rPr>
              <a:t>arte</a:t>
            </a:r>
            <a:r>
              <a:rPr lang="en-US" sz="4000" spc="-32" dirty="0">
                <a:latin typeface="+mj-lt"/>
                <a:ea typeface="Cy Grotesk Wide Ultra-Bold"/>
                <a:cs typeface="Cy Grotesk Wide Ultra-Bold"/>
                <a:sym typeface="Cy Grotesk Wide Ultra-Bold"/>
              </a:rPr>
              <a:t>;</a:t>
            </a:r>
          </a:p>
          <a:p>
            <a:pPr marL="571500" indent="-571500">
              <a:lnSpc>
                <a:spcPts val="5612"/>
              </a:lnSpc>
              <a:spcBef>
                <a:spcPct val="0"/>
              </a:spcBef>
              <a:buFontTx/>
              <a:buChar char="-"/>
            </a:pPr>
            <a:endParaRPr lang="en-US" sz="4000" spc="-32" dirty="0">
              <a:solidFill>
                <a:schemeClr val="accent6"/>
              </a:solidFill>
              <a:latin typeface="+mj-lt"/>
              <a:ea typeface="Cy Grotesk Wide Ultra-Bold"/>
              <a:cs typeface="Cy Grotesk Wide Ultra-Bold"/>
              <a:sym typeface="Cy Grotesk Wide Ultra-Bold"/>
            </a:endParaRPr>
          </a:p>
          <a:p>
            <a:pPr marL="571500" indent="-571500" algn="ctr">
              <a:lnSpc>
                <a:spcPts val="5612"/>
              </a:lnSpc>
              <a:spcBef>
                <a:spcPct val="0"/>
              </a:spcBef>
              <a:buFontTx/>
              <a:buChar char="-"/>
            </a:pPr>
            <a:endParaRPr lang="en-US" sz="4000" spc="-32" dirty="0">
              <a:solidFill>
                <a:schemeClr val="accent6"/>
              </a:solidFill>
              <a:latin typeface="+mj-lt"/>
              <a:ea typeface="Cy Grotesk Wide Ultra-Bold"/>
              <a:cs typeface="Cy Grotesk Wide Ultra-Bold"/>
              <a:sym typeface="Cy Grotesk Wide Ultra-Bold"/>
            </a:endParaRPr>
          </a:p>
        </p:txBody>
      </p:sp>
      <p:sp>
        <p:nvSpPr>
          <p:cNvPr id="7" name="TextBox 7"/>
          <p:cNvSpPr txBox="1"/>
          <p:nvPr/>
        </p:nvSpPr>
        <p:spPr>
          <a:xfrm>
            <a:off x="783419" y="9667250"/>
            <a:ext cx="5742883" cy="221047"/>
          </a:xfrm>
          <a:prstGeom prst="rect">
            <a:avLst/>
          </a:prstGeom>
        </p:spPr>
        <p:txBody>
          <a:bodyPr lIns="0" tIns="0" rIns="0" bIns="0" rtlCol="0" anchor="t">
            <a:spAutoFit/>
          </a:bodyPr>
          <a:lstStyle/>
          <a:p>
            <a:pPr algn="just">
              <a:lnSpc>
                <a:spcPts val="1798"/>
              </a:lnSpc>
            </a:pPr>
            <a:endParaRPr/>
          </a:p>
        </p:txBody>
      </p:sp>
      <p:sp>
        <p:nvSpPr>
          <p:cNvPr id="8" name="TextBox 8"/>
          <p:cNvSpPr txBox="1"/>
          <p:nvPr/>
        </p:nvSpPr>
        <p:spPr>
          <a:xfrm>
            <a:off x="6862490" y="701552"/>
            <a:ext cx="9157645" cy="3989875"/>
          </a:xfrm>
          <a:prstGeom prst="rect">
            <a:avLst/>
          </a:prstGeom>
        </p:spPr>
        <p:txBody>
          <a:bodyPr wrap="square" lIns="0" tIns="0" rIns="0" bIns="0" rtlCol="0" anchor="t">
            <a:spAutoFit/>
          </a:bodyPr>
          <a:lstStyle/>
          <a:p>
            <a:pPr algn="ctr">
              <a:lnSpc>
                <a:spcPts val="6298"/>
              </a:lnSpc>
            </a:pPr>
            <a:endParaRPr lang="pt-BR" sz="4800" b="1" dirty="0">
              <a:solidFill>
                <a:schemeClr val="accent6"/>
              </a:solidFill>
              <a:effectLst/>
              <a:latin typeface="+mj-lt"/>
              <a:ea typeface="Calibri" panose="020F0502020204030204" pitchFamily="34" charset="0"/>
              <a:cs typeface="Times New Roman" panose="02020603050405020304" pitchFamily="18" charset="0"/>
            </a:endParaRPr>
          </a:p>
          <a:p>
            <a:pPr algn="ctr">
              <a:lnSpc>
                <a:spcPts val="6298"/>
              </a:lnSpc>
            </a:pPr>
            <a:r>
              <a:rPr lang="pt-BR" sz="4800" b="1" dirty="0">
                <a:solidFill>
                  <a:schemeClr val="accent6"/>
                </a:solidFill>
                <a:latin typeface="+mj-lt"/>
                <a:ea typeface="Calibri" panose="020F0502020204030204" pitchFamily="34" charset="0"/>
                <a:cs typeface="Times New Roman" panose="02020603050405020304" pitchFamily="18" charset="0"/>
              </a:rPr>
              <a:t>VIVER A ARTE</a:t>
            </a:r>
          </a:p>
          <a:p>
            <a:pPr algn="ctr">
              <a:lnSpc>
                <a:spcPts val="6298"/>
              </a:lnSpc>
            </a:pPr>
            <a:r>
              <a:rPr lang="pt-BR" sz="3200" b="1" dirty="0">
                <a:solidFill>
                  <a:schemeClr val="accent6"/>
                </a:solidFill>
                <a:effectLst/>
                <a:latin typeface="+mj-lt"/>
                <a:ea typeface="Calibri" panose="020F0502020204030204" pitchFamily="34" charset="0"/>
                <a:cs typeface="Times New Roman" panose="02020603050405020304" pitchFamily="18" charset="0"/>
              </a:rPr>
              <a:t>ACOMPANHAMENTO DE PACIENTE EM SAÚDE MENTAL (SRT)</a:t>
            </a:r>
            <a:endParaRPr lang="en-US" sz="3200" spc="-32" dirty="0">
              <a:solidFill>
                <a:schemeClr val="accent6"/>
              </a:solidFill>
              <a:latin typeface="+mj-lt"/>
              <a:ea typeface="Cy Grotesk Wide Ultra-Bold"/>
              <a:cs typeface="Cy Grotesk Wide Ultra-Bold"/>
              <a:sym typeface="Cy Grotesk Wide Ultra-Bold"/>
            </a:endParaRPr>
          </a:p>
          <a:p>
            <a:pPr algn="ctr">
              <a:lnSpc>
                <a:spcPts val="6298"/>
              </a:lnSpc>
            </a:pPr>
            <a:endParaRPr lang="en-US" sz="4498" dirty="0">
              <a:solidFill>
                <a:srgbClr val="060606"/>
              </a:solidFill>
              <a:ea typeface="GoodTime Grotesk"/>
              <a:cs typeface="GoodTime Grotesk"/>
              <a:sym typeface="GoodTime Grotesk"/>
            </a:endParaRPr>
          </a:p>
        </p:txBody>
      </p:sp>
    </p:spTree>
    <p:extLst>
      <p:ext uri="{BB962C8B-B14F-4D97-AF65-F5344CB8AC3E}">
        <p14:creationId xmlns:p14="http://schemas.microsoft.com/office/powerpoint/2010/main" val="6850304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
        <p:cNvGrpSpPr/>
        <p:nvPr/>
      </p:nvGrpSpPr>
      <p:grpSpPr>
        <a:xfrm>
          <a:off x="0" y="0"/>
          <a:ext cx="0" cy="0"/>
          <a:chOff x="0" y="0"/>
          <a:chExt cx="0" cy="0"/>
        </a:xfrm>
      </p:grpSpPr>
      <p:sp>
        <p:nvSpPr>
          <p:cNvPr id="3" name="Freeform 3"/>
          <p:cNvSpPr/>
          <p:nvPr/>
        </p:nvSpPr>
        <p:spPr>
          <a:xfrm>
            <a:off x="4450599" y="56209"/>
            <a:ext cx="9386803" cy="645343"/>
          </a:xfrm>
          <a:custGeom>
            <a:avLst/>
            <a:gdLst/>
            <a:ahLst/>
            <a:cxnLst/>
            <a:rect l="l" t="t" r="r" b="b"/>
            <a:pathLst>
              <a:path w="9386803" h="645343">
                <a:moveTo>
                  <a:pt x="0" y="0"/>
                </a:moveTo>
                <a:lnTo>
                  <a:pt x="9386802" y="0"/>
                </a:lnTo>
                <a:lnTo>
                  <a:pt x="9386802" y="645343"/>
                </a:lnTo>
                <a:lnTo>
                  <a:pt x="0" y="645343"/>
                </a:lnTo>
                <a:lnTo>
                  <a:pt x="0" y="0"/>
                </a:lnTo>
                <a:close/>
              </a:path>
            </a:pathLst>
          </a:custGeom>
          <a:blipFill>
            <a:blip r:embed="rId2"/>
            <a:stretch>
              <a:fillRect/>
            </a:stretch>
          </a:blipFill>
        </p:spPr>
        <p:txBody>
          <a:bodyPr/>
          <a:lstStyle/>
          <a:p>
            <a:endParaRPr lang="pt-BR"/>
          </a:p>
        </p:txBody>
      </p:sp>
      <p:sp>
        <p:nvSpPr>
          <p:cNvPr id="4" name="Freeform 4"/>
          <p:cNvSpPr/>
          <p:nvPr/>
        </p:nvSpPr>
        <p:spPr>
          <a:xfrm>
            <a:off x="573542" y="3771900"/>
            <a:ext cx="5065258" cy="5904875"/>
          </a:xfrm>
          <a:custGeom>
            <a:avLst/>
            <a:gdLst/>
            <a:ahLst/>
            <a:cxnLst/>
            <a:rect l="l" t="t" r="r" b="b"/>
            <a:pathLst>
              <a:path w="5896640" h="6223367">
                <a:moveTo>
                  <a:pt x="0" y="0"/>
                </a:moveTo>
                <a:lnTo>
                  <a:pt x="5896640" y="0"/>
                </a:lnTo>
                <a:lnTo>
                  <a:pt x="5896640" y="6223367"/>
                </a:lnTo>
                <a:lnTo>
                  <a:pt x="0" y="622336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pt-BR"/>
          </a:p>
        </p:txBody>
      </p:sp>
      <p:sp>
        <p:nvSpPr>
          <p:cNvPr id="5" name="Freeform 5"/>
          <p:cNvSpPr/>
          <p:nvPr/>
        </p:nvSpPr>
        <p:spPr>
          <a:xfrm>
            <a:off x="-1629707" y="9673000"/>
            <a:ext cx="8501163" cy="614000"/>
          </a:xfrm>
          <a:custGeom>
            <a:avLst/>
            <a:gdLst/>
            <a:ahLst/>
            <a:cxnLst/>
            <a:rect l="l" t="t" r="r" b="b"/>
            <a:pathLst>
              <a:path w="8501163" h="614000">
                <a:moveTo>
                  <a:pt x="0" y="0"/>
                </a:moveTo>
                <a:lnTo>
                  <a:pt x="8501163" y="0"/>
                </a:lnTo>
                <a:lnTo>
                  <a:pt x="8501163" y="614000"/>
                </a:lnTo>
                <a:lnTo>
                  <a:pt x="0" y="614000"/>
                </a:lnTo>
                <a:lnTo>
                  <a:pt x="0" y="0"/>
                </a:lnTo>
                <a:close/>
              </a:path>
            </a:pathLst>
          </a:custGeom>
          <a:blipFill>
            <a:blip r:embed="rId2"/>
            <a:stretch>
              <a:fillRect l="-5055"/>
            </a:stretch>
          </a:blipFill>
        </p:spPr>
        <p:txBody>
          <a:bodyPr/>
          <a:lstStyle/>
          <a:p>
            <a:endParaRPr lang="pt-BR"/>
          </a:p>
        </p:txBody>
      </p:sp>
      <p:sp>
        <p:nvSpPr>
          <p:cNvPr id="7" name="TextBox 7"/>
          <p:cNvSpPr txBox="1"/>
          <p:nvPr/>
        </p:nvSpPr>
        <p:spPr>
          <a:xfrm>
            <a:off x="783419" y="9667250"/>
            <a:ext cx="5742883" cy="221047"/>
          </a:xfrm>
          <a:prstGeom prst="rect">
            <a:avLst/>
          </a:prstGeom>
        </p:spPr>
        <p:txBody>
          <a:bodyPr lIns="0" tIns="0" rIns="0" bIns="0" rtlCol="0" anchor="t">
            <a:spAutoFit/>
          </a:bodyPr>
          <a:lstStyle/>
          <a:p>
            <a:pPr algn="just">
              <a:lnSpc>
                <a:spcPts val="1798"/>
              </a:lnSpc>
            </a:pPr>
            <a:endParaRPr/>
          </a:p>
        </p:txBody>
      </p:sp>
      <p:sp>
        <p:nvSpPr>
          <p:cNvPr id="9" name="TextBox 9"/>
          <p:cNvSpPr txBox="1"/>
          <p:nvPr/>
        </p:nvSpPr>
        <p:spPr>
          <a:xfrm>
            <a:off x="6526302" y="1665440"/>
            <a:ext cx="10363683" cy="8051948"/>
          </a:xfrm>
          <a:prstGeom prst="rect">
            <a:avLst/>
          </a:prstGeom>
        </p:spPr>
        <p:txBody>
          <a:bodyPr wrap="square" lIns="0" tIns="0" rIns="0" bIns="0" rtlCol="0" anchor="t">
            <a:spAutoFit/>
          </a:bodyPr>
          <a:lstStyle/>
          <a:p>
            <a:pPr>
              <a:lnSpc>
                <a:spcPts val="3516"/>
              </a:lnSpc>
            </a:pPr>
            <a:r>
              <a:rPr lang="pt-BR" sz="2800" dirty="0"/>
              <a:t>As atividades realizadas com os pacientes da residência terapêutica têm como objetivo proporcionar não apenas o desenvolvimento de habilidades manuais e artísticas, mas também o fortalecimento da interação social e a inclusão comunitária. As oficinas de </a:t>
            </a:r>
            <a:r>
              <a:rPr lang="pt-BR" sz="2800" i="1" dirty="0"/>
              <a:t>porta-chaves</a:t>
            </a:r>
            <a:r>
              <a:rPr lang="pt-BR" sz="2800" dirty="0"/>
              <a:t> feitas com madeira de paletes e de </a:t>
            </a:r>
            <a:r>
              <a:rPr lang="pt-BR" sz="2800" i="1" dirty="0"/>
              <a:t>pintura em camisetas</a:t>
            </a:r>
            <a:r>
              <a:rPr lang="pt-BR" sz="2800" dirty="0"/>
              <a:t> com folhas caídas de árvores são algumas das iniciativas propostas para alcançar esses objetivos. Essas atividades permitem que os moradores da residência terapêutica experimentem práticas artísticas, ao mesmo tempo que se capacitam para o mercado de trabalho e ampliam suas experiências pessoais e sociais. </a:t>
            </a:r>
          </a:p>
          <a:p>
            <a:pPr>
              <a:lnSpc>
                <a:spcPts val="3516"/>
              </a:lnSpc>
            </a:pPr>
            <a:endParaRPr lang="pt-BR" sz="2800" dirty="0"/>
          </a:p>
          <a:p>
            <a:pPr>
              <a:lnSpc>
                <a:spcPts val="3516"/>
              </a:lnSpc>
            </a:pPr>
            <a:r>
              <a:rPr lang="pt-BR" sz="2800" dirty="0"/>
              <a:t>Essas oficinas foram realizadas com sucesso em duas ocasiões no ano de 2024, com a intenção de serem aplicadas mensalmente. O formato das atividades proporciona um equilíbrio entre momentos de criação individual e coletiva, além de promover o aprendizado e o desenvolvimento de novas habilidades. </a:t>
            </a:r>
          </a:p>
          <a:p>
            <a:pPr algn="ctr">
              <a:lnSpc>
                <a:spcPts val="3516"/>
              </a:lnSpc>
            </a:pPr>
            <a:endParaRPr lang="pt-BR" sz="2800" dirty="0"/>
          </a:p>
          <a:p>
            <a:pPr>
              <a:lnSpc>
                <a:spcPts val="3516"/>
              </a:lnSpc>
            </a:pPr>
            <a:endParaRPr lang="en-US" sz="2511" dirty="0">
              <a:solidFill>
                <a:srgbClr val="060606"/>
              </a:solidFill>
              <a:latin typeface="Cy Grotesk Key"/>
              <a:ea typeface="Cy Grotesk Key"/>
              <a:cs typeface="Cy Grotesk Key"/>
              <a:sym typeface="Cy Grotesk Key"/>
            </a:endParaRPr>
          </a:p>
        </p:txBody>
      </p:sp>
    </p:spTree>
    <p:extLst>
      <p:ext uri="{BB962C8B-B14F-4D97-AF65-F5344CB8AC3E}">
        <p14:creationId xmlns:p14="http://schemas.microsoft.com/office/powerpoint/2010/main" val="15208236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
          <a:extLst>
            <a:ext uri="{FF2B5EF4-FFF2-40B4-BE49-F238E27FC236}">
              <a16:creationId xmlns:a16="http://schemas.microsoft.com/office/drawing/2014/main" id="{72438E06-A2F8-641A-0CCC-0A6A326C1D60}"/>
            </a:ext>
          </a:extLst>
        </p:cNvPr>
        <p:cNvGrpSpPr/>
        <p:nvPr/>
      </p:nvGrpSpPr>
      <p:grpSpPr>
        <a:xfrm>
          <a:off x="0" y="0"/>
          <a:ext cx="0" cy="0"/>
          <a:chOff x="0" y="0"/>
          <a:chExt cx="0" cy="0"/>
        </a:xfrm>
      </p:grpSpPr>
      <p:sp>
        <p:nvSpPr>
          <p:cNvPr id="3" name="Freeform 3">
            <a:extLst>
              <a:ext uri="{FF2B5EF4-FFF2-40B4-BE49-F238E27FC236}">
                <a16:creationId xmlns:a16="http://schemas.microsoft.com/office/drawing/2014/main" id="{CE025CD4-A92F-8DA5-5732-D3CC00094A0C}"/>
              </a:ext>
            </a:extLst>
          </p:cNvPr>
          <p:cNvSpPr/>
          <p:nvPr/>
        </p:nvSpPr>
        <p:spPr>
          <a:xfrm>
            <a:off x="4450599" y="56209"/>
            <a:ext cx="9386803" cy="645343"/>
          </a:xfrm>
          <a:custGeom>
            <a:avLst/>
            <a:gdLst/>
            <a:ahLst/>
            <a:cxnLst/>
            <a:rect l="l" t="t" r="r" b="b"/>
            <a:pathLst>
              <a:path w="9386803" h="645343">
                <a:moveTo>
                  <a:pt x="0" y="0"/>
                </a:moveTo>
                <a:lnTo>
                  <a:pt x="9386802" y="0"/>
                </a:lnTo>
                <a:lnTo>
                  <a:pt x="9386802" y="645343"/>
                </a:lnTo>
                <a:lnTo>
                  <a:pt x="0" y="645343"/>
                </a:lnTo>
                <a:lnTo>
                  <a:pt x="0" y="0"/>
                </a:lnTo>
                <a:close/>
              </a:path>
            </a:pathLst>
          </a:custGeom>
          <a:blipFill>
            <a:blip r:embed="rId2"/>
            <a:stretch>
              <a:fillRect/>
            </a:stretch>
          </a:blipFill>
        </p:spPr>
        <p:txBody>
          <a:bodyPr/>
          <a:lstStyle/>
          <a:p>
            <a:endParaRPr lang="pt-BR"/>
          </a:p>
        </p:txBody>
      </p:sp>
      <p:sp>
        <p:nvSpPr>
          <p:cNvPr id="4" name="Freeform 4">
            <a:extLst>
              <a:ext uri="{FF2B5EF4-FFF2-40B4-BE49-F238E27FC236}">
                <a16:creationId xmlns:a16="http://schemas.microsoft.com/office/drawing/2014/main" id="{F7142793-02A3-18B0-AC30-50D396FDB3C2}"/>
              </a:ext>
            </a:extLst>
          </p:cNvPr>
          <p:cNvSpPr/>
          <p:nvPr/>
        </p:nvSpPr>
        <p:spPr>
          <a:xfrm>
            <a:off x="573542" y="3771900"/>
            <a:ext cx="5065258" cy="5904875"/>
          </a:xfrm>
          <a:custGeom>
            <a:avLst/>
            <a:gdLst/>
            <a:ahLst/>
            <a:cxnLst/>
            <a:rect l="l" t="t" r="r" b="b"/>
            <a:pathLst>
              <a:path w="5896640" h="6223367">
                <a:moveTo>
                  <a:pt x="0" y="0"/>
                </a:moveTo>
                <a:lnTo>
                  <a:pt x="5896640" y="0"/>
                </a:lnTo>
                <a:lnTo>
                  <a:pt x="5896640" y="6223367"/>
                </a:lnTo>
                <a:lnTo>
                  <a:pt x="0" y="622336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pt-BR"/>
          </a:p>
        </p:txBody>
      </p:sp>
      <p:sp>
        <p:nvSpPr>
          <p:cNvPr id="5" name="Freeform 5">
            <a:extLst>
              <a:ext uri="{FF2B5EF4-FFF2-40B4-BE49-F238E27FC236}">
                <a16:creationId xmlns:a16="http://schemas.microsoft.com/office/drawing/2014/main" id="{1884B063-E906-496D-3848-CC37F3A28251}"/>
              </a:ext>
            </a:extLst>
          </p:cNvPr>
          <p:cNvSpPr/>
          <p:nvPr/>
        </p:nvSpPr>
        <p:spPr>
          <a:xfrm>
            <a:off x="-1629707" y="9673000"/>
            <a:ext cx="8501163" cy="614000"/>
          </a:xfrm>
          <a:custGeom>
            <a:avLst/>
            <a:gdLst/>
            <a:ahLst/>
            <a:cxnLst/>
            <a:rect l="l" t="t" r="r" b="b"/>
            <a:pathLst>
              <a:path w="8501163" h="614000">
                <a:moveTo>
                  <a:pt x="0" y="0"/>
                </a:moveTo>
                <a:lnTo>
                  <a:pt x="8501163" y="0"/>
                </a:lnTo>
                <a:lnTo>
                  <a:pt x="8501163" y="614000"/>
                </a:lnTo>
                <a:lnTo>
                  <a:pt x="0" y="614000"/>
                </a:lnTo>
                <a:lnTo>
                  <a:pt x="0" y="0"/>
                </a:lnTo>
                <a:close/>
              </a:path>
            </a:pathLst>
          </a:custGeom>
          <a:blipFill>
            <a:blip r:embed="rId2"/>
            <a:stretch>
              <a:fillRect l="-5055"/>
            </a:stretch>
          </a:blipFill>
        </p:spPr>
        <p:txBody>
          <a:bodyPr/>
          <a:lstStyle/>
          <a:p>
            <a:endParaRPr lang="pt-BR"/>
          </a:p>
        </p:txBody>
      </p:sp>
      <p:sp>
        <p:nvSpPr>
          <p:cNvPr id="7" name="TextBox 7">
            <a:extLst>
              <a:ext uri="{FF2B5EF4-FFF2-40B4-BE49-F238E27FC236}">
                <a16:creationId xmlns:a16="http://schemas.microsoft.com/office/drawing/2014/main" id="{A8E5853D-742C-D6DA-7A3D-8A23B74BD57F}"/>
              </a:ext>
            </a:extLst>
          </p:cNvPr>
          <p:cNvSpPr txBox="1"/>
          <p:nvPr/>
        </p:nvSpPr>
        <p:spPr>
          <a:xfrm>
            <a:off x="783419" y="9667250"/>
            <a:ext cx="5742883" cy="221047"/>
          </a:xfrm>
          <a:prstGeom prst="rect">
            <a:avLst/>
          </a:prstGeom>
        </p:spPr>
        <p:txBody>
          <a:bodyPr lIns="0" tIns="0" rIns="0" bIns="0" rtlCol="0" anchor="t">
            <a:spAutoFit/>
          </a:bodyPr>
          <a:lstStyle/>
          <a:p>
            <a:pPr algn="just">
              <a:lnSpc>
                <a:spcPts val="1798"/>
              </a:lnSpc>
            </a:pPr>
            <a:endParaRPr/>
          </a:p>
        </p:txBody>
      </p:sp>
      <p:sp>
        <p:nvSpPr>
          <p:cNvPr id="9" name="TextBox 9">
            <a:extLst>
              <a:ext uri="{FF2B5EF4-FFF2-40B4-BE49-F238E27FC236}">
                <a16:creationId xmlns:a16="http://schemas.microsoft.com/office/drawing/2014/main" id="{F636CC27-E1CA-6DD3-B8F8-D9574D4A55C2}"/>
              </a:ext>
            </a:extLst>
          </p:cNvPr>
          <p:cNvSpPr txBox="1"/>
          <p:nvPr/>
        </p:nvSpPr>
        <p:spPr>
          <a:xfrm>
            <a:off x="6096000" y="2019300"/>
            <a:ext cx="10363683" cy="7468711"/>
          </a:xfrm>
          <a:prstGeom prst="rect">
            <a:avLst/>
          </a:prstGeom>
        </p:spPr>
        <p:txBody>
          <a:bodyPr wrap="square" lIns="0" tIns="0" rIns="0" bIns="0" rtlCol="0" anchor="t">
            <a:spAutoFit/>
          </a:bodyPr>
          <a:lstStyle/>
          <a:p>
            <a:pPr>
              <a:lnSpc>
                <a:spcPts val="3516"/>
              </a:lnSpc>
            </a:pPr>
            <a:r>
              <a:rPr lang="pt-BR" sz="2800" dirty="0"/>
              <a:t>A duração média de cada oficina é de três horas, e o local das atividades varia de acordo com a proposta de cada encontro. A primeira oficina foi realizada dentro das dependências da residência terapêutica, oferecendo um ambiente mais familiar e acolhedor para os participantes. Já a segunda atividade foi realizada ao ar livre, em um parque próximo, possibilitando a interação dos moradores com a comunidade e o contato com a natureza.</a:t>
            </a:r>
          </a:p>
          <a:p>
            <a:pPr>
              <a:lnSpc>
                <a:spcPts val="3516"/>
              </a:lnSpc>
            </a:pPr>
            <a:endParaRPr lang="pt-BR" sz="2800" dirty="0"/>
          </a:p>
          <a:p>
            <a:r>
              <a:rPr lang="pt-BR" sz="2800" dirty="0"/>
              <a:t>O impacto dessas oficinas vai além da capacitação técnica. Ao promover o aprendizado de técnicas manuais e artísticas, os moradores da residência não apenas aprimoram suas habilidades, mas também têm a oportunidade de se integrar mais ativamente ao convívio social. Durante as atividades, eles interagem com os colegas, profissionais e outros cidadãos, ampliando suas redes de relacionamento e fortalecendo seu senso de pertencimento à comunidade.</a:t>
            </a:r>
          </a:p>
          <a:p>
            <a:r>
              <a:rPr lang="pt-BR" sz="2800" dirty="0"/>
              <a:t>Outro aspecto importante das oficinas é o incentivo à geração de renda. </a:t>
            </a:r>
            <a:endParaRPr lang="en-US" sz="2511" dirty="0">
              <a:solidFill>
                <a:srgbClr val="060606"/>
              </a:solidFill>
              <a:latin typeface="Cy Grotesk Key"/>
              <a:ea typeface="Cy Grotesk Key"/>
              <a:cs typeface="Cy Grotesk Key"/>
              <a:sym typeface="Cy Grotesk Key"/>
            </a:endParaRPr>
          </a:p>
        </p:txBody>
      </p:sp>
    </p:spTree>
    <p:extLst>
      <p:ext uri="{BB962C8B-B14F-4D97-AF65-F5344CB8AC3E}">
        <p14:creationId xmlns:p14="http://schemas.microsoft.com/office/powerpoint/2010/main" val="23398683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
          <a:extLst>
            <a:ext uri="{FF2B5EF4-FFF2-40B4-BE49-F238E27FC236}">
              <a16:creationId xmlns:a16="http://schemas.microsoft.com/office/drawing/2014/main" id="{F740296C-AA41-7625-EFE8-88D413412E72}"/>
            </a:ext>
          </a:extLst>
        </p:cNvPr>
        <p:cNvGrpSpPr/>
        <p:nvPr/>
      </p:nvGrpSpPr>
      <p:grpSpPr>
        <a:xfrm>
          <a:off x="0" y="0"/>
          <a:ext cx="0" cy="0"/>
          <a:chOff x="0" y="0"/>
          <a:chExt cx="0" cy="0"/>
        </a:xfrm>
      </p:grpSpPr>
      <p:sp>
        <p:nvSpPr>
          <p:cNvPr id="3" name="Freeform 3">
            <a:extLst>
              <a:ext uri="{FF2B5EF4-FFF2-40B4-BE49-F238E27FC236}">
                <a16:creationId xmlns:a16="http://schemas.microsoft.com/office/drawing/2014/main" id="{EE74BF2E-1C82-1D0B-5B79-8A8565450327}"/>
              </a:ext>
            </a:extLst>
          </p:cNvPr>
          <p:cNvSpPr/>
          <p:nvPr/>
        </p:nvSpPr>
        <p:spPr>
          <a:xfrm>
            <a:off x="4450599" y="56209"/>
            <a:ext cx="9386803" cy="645343"/>
          </a:xfrm>
          <a:custGeom>
            <a:avLst/>
            <a:gdLst/>
            <a:ahLst/>
            <a:cxnLst/>
            <a:rect l="l" t="t" r="r" b="b"/>
            <a:pathLst>
              <a:path w="9386803" h="645343">
                <a:moveTo>
                  <a:pt x="0" y="0"/>
                </a:moveTo>
                <a:lnTo>
                  <a:pt x="9386802" y="0"/>
                </a:lnTo>
                <a:lnTo>
                  <a:pt x="9386802" y="645343"/>
                </a:lnTo>
                <a:lnTo>
                  <a:pt x="0" y="645343"/>
                </a:lnTo>
                <a:lnTo>
                  <a:pt x="0" y="0"/>
                </a:lnTo>
                <a:close/>
              </a:path>
            </a:pathLst>
          </a:custGeom>
          <a:blipFill>
            <a:blip r:embed="rId2"/>
            <a:stretch>
              <a:fillRect/>
            </a:stretch>
          </a:blipFill>
        </p:spPr>
        <p:txBody>
          <a:bodyPr/>
          <a:lstStyle/>
          <a:p>
            <a:endParaRPr lang="pt-BR"/>
          </a:p>
        </p:txBody>
      </p:sp>
      <p:sp>
        <p:nvSpPr>
          <p:cNvPr id="4" name="Freeform 4">
            <a:extLst>
              <a:ext uri="{FF2B5EF4-FFF2-40B4-BE49-F238E27FC236}">
                <a16:creationId xmlns:a16="http://schemas.microsoft.com/office/drawing/2014/main" id="{9285CF3D-51C0-BD6A-C257-93E181816EAA}"/>
              </a:ext>
            </a:extLst>
          </p:cNvPr>
          <p:cNvSpPr/>
          <p:nvPr/>
        </p:nvSpPr>
        <p:spPr>
          <a:xfrm>
            <a:off x="573542" y="3771900"/>
            <a:ext cx="5065258" cy="5904875"/>
          </a:xfrm>
          <a:custGeom>
            <a:avLst/>
            <a:gdLst/>
            <a:ahLst/>
            <a:cxnLst/>
            <a:rect l="l" t="t" r="r" b="b"/>
            <a:pathLst>
              <a:path w="5896640" h="6223367">
                <a:moveTo>
                  <a:pt x="0" y="0"/>
                </a:moveTo>
                <a:lnTo>
                  <a:pt x="5896640" y="0"/>
                </a:lnTo>
                <a:lnTo>
                  <a:pt x="5896640" y="6223367"/>
                </a:lnTo>
                <a:lnTo>
                  <a:pt x="0" y="622336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pt-BR"/>
          </a:p>
        </p:txBody>
      </p:sp>
      <p:sp>
        <p:nvSpPr>
          <p:cNvPr id="5" name="Freeform 5">
            <a:extLst>
              <a:ext uri="{FF2B5EF4-FFF2-40B4-BE49-F238E27FC236}">
                <a16:creationId xmlns:a16="http://schemas.microsoft.com/office/drawing/2014/main" id="{AF955BFC-F9FF-DA46-620A-DC8240D84649}"/>
              </a:ext>
            </a:extLst>
          </p:cNvPr>
          <p:cNvSpPr/>
          <p:nvPr/>
        </p:nvSpPr>
        <p:spPr>
          <a:xfrm>
            <a:off x="-1629707" y="9673000"/>
            <a:ext cx="8501163" cy="614000"/>
          </a:xfrm>
          <a:custGeom>
            <a:avLst/>
            <a:gdLst/>
            <a:ahLst/>
            <a:cxnLst/>
            <a:rect l="l" t="t" r="r" b="b"/>
            <a:pathLst>
              <a:path w="8501163" h="614000">
                <a:moveTo>
                  <a:pt x="0" y="0"/>
                </a:moveTo>
                <a:lnTo>
                  <a:pt x="8501163" y="0"/>
                </a:lnTo>
                <a:lnTo>
                  <a:pt x="8501163" y="614000"/>
                </a:lnTo>
                <a:lnTo>
                  <a:pt x="0" y="614000"/>
                </a:lnTo>
                <a:lnTo>
                  <a:pt x="0" y="0"/>
                </a:lnTo>
                <a:close/>
              </a:path>
            </a:pathLst>
          </a:custGeom>
          <a:blipFill>
            <a:blip r:embed="rId2"/>
            <a:stretch>
              <a:fillRect l="-5055"/>
            </a:stretch>
          </a:blipFill>
        </p:spPr>
        <p:txBody>
          <a:bodyPr/>
          <a:lstStyle/>
          <a:p>
            <a:endParaRPr lang="pt-BR"/>
          </a:p>
        </p:txBody>
      </p:sp>
      <p:sp>
        <p:nvSpPr>
          <p:cNvPr id="7" name="TextBox 7">
            <a:extLst>
              <a:ext uri="{FF2B5EF4-FFF2-40B4-BE49-F238E27FC236}">
                <a16:creationId xmlns:a16="http://schemas.microsoft.com/office/drawing/2014/main" id="{F0872A4A-9031-2943-6DE7-DD87551F504A}"/>
              </a:ext>
            </a:extLst>
          </p:cNvPr>
          <p:cNvSpPr txBox="1"/>
          <p:nvPr/>
        </p:nvSpPr>
        <p:spPr>
          <a:xfrm>
            <a:off x="783419" y="9667250"/>
            <a:ext cx="5742883" cy="221047"/>
          </a:xfrm>
          <a:prstGeom prst="rect">
            <a:avLst/>
          </a:prstGeom>
        </p:spPr>
        <p:txBody>
          <a:bodyPr lIns="0" tIns="0" rIns="0" bIns="0" rtlCol="0" anchor="t">
            <a:spAutoFit/>
          </a:bodyPr>
          <a:lstStyle/>
          <a:p>
            <a:pPr algn="just">
              <a:lnSpc>
                <a:spcPts val="1798"/>
              </a:lnSpc>
            </a:pPr>
            <a:endParaRPr/>
          </a:p>
        </p:txBody>
      </p:sp>
      <p:sp>
        <p:nvSpPr>
          <p:cNvPr id="9" name="TextBox 9">
            <a:extLst>
              <a:ext uri="{FF2B5EF4-FFF2-40B4-BE49-F238E27FC236}">
                <a16:creationId xmlns:a16="http://schemas.microsoft.com/office/drawing/2014/main" id="{8DAA4552-13AB-5889-B460-24E77554DB5D}"/>
              </a:ext>
            </a:extLst>
          </p:cNvPr>
          <p:cNvSpPr txBox="1"/>
          <p:nvPr/>
        </p:nvSpPr>
        <p:spPr>
          <a:xfrm>
            <a:off x="6526302" y="1665440"/>
            <a:ext cx="10363683" cy="7477432"/>
          </a:xfrm>
          <a:prstGeom prst="rect">
            <a:avLst/>
          </a:prstGeom>
        </p:spPr>
        <p:txBody>
          <a:bodyPr wrap="square" lIns="0" tIns="0" rIns="0" bIns="0" rtlCol="0" anchor="t">
            <a:spAutoFit/>
          </a:bodyPr>
          <a:lstStyle/>
          <a:p>
            <a:r>
              <a:rPr lang="pt-BR" sz="2800" dirty="0"/>
              <a:t>Os objetos criados pelos pacientes, como os porta-chaves de madeira e as camisetas pintadas, têm um grande potencial para serem comercializados, proporcionando uma fonte de renda para os moradores e incentivando a autonomia financeira. Essa prática também fortalece a autoestima dos participantes, ao verem seu trabalho reconhecido e valorizado, além de contribuir para o desenvolvimento de habilidades empreendedoras e de gestão.</a:t>
            </a:r>
          </a:p>
          <a:p>
            <a:pPr>
              <a:lnSpc>
                <a:spcPts val="3516"/>
              </a:lnSpc>
            </a:pPr>
            <a:endParaRPr lang="pt-BR" sz="2800" dirty="0"/>
          </a:p>
          <a:p>
            <a:pPr>
              <a:lnSpc>
                <a:spcPts val="3516"/>
              </a:lnSpc>
            </a:pPr>
            <a:r>
              <a:rPr lang="pt-BR" sz="2800" dirty="0"/>
              <a:t>O modelo das oficinas é, portanto, uma forma eficaz de promover a saúde mental e o bem-estar dos pacientes, ao mesmo tempo que os envolve em atividades de socialização e aprendizado. As oficinas não apenas cumprem um papel terapêutico, mas também abrem novas possibilidades de interação e de inserção no mercado de trabalho, contribuindo para a reintegração dos moradores na sociedade de forma mais digna e participativa.</a:t>
            </a:r>
          </a:p>
          <a:p>
            <a:pPr>
              <a:lnSpc>
                <a:spcPts val="3516"/>
              </a:lnSpc>
            </a:pPr>
            <a:endParaRPr lang="pt-BR" sz="2800" dirty="0"/>
          </a:p>
          <a:p>
            <a:pPr>
              <a:lnSpc>
                <a:spcPts val="3516"/>
              </a:lnSpc>
            </a:pPr>
            <a:endParaRPr lang="en-US" sz="2511" dirty="0">
              <a:solidFill>
                <a:srgbClr val="060606"/>
              </a:solidFill>
              <a:latin typeface="Cy Grotesk Key"/>
              <a:ea typeface="Cy Grotesk Key"/>
              <a:cs typeface="Cy Grotesk Key"/>
              <a:sym typeface="Cy Grotesk Key"/>
            </a:endParaRPr>
          </a:p>
        </p:txBody>
      </p:sp>
    </p:spTree>
    <p:extLst>
      <p:ext uri="{BB962C8B-B14F-4D97-AF65-F5344CB8AC3E}">
        <p14:creationId xmlns:p14="http://schemas.microsoft.com/office/powerpoint/2010/main" val="823331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
        <p:cNvGrpSpPr/>
        <p:nvPr/>
      </p:nvGrpSpPr>
      <p:grpSpPr>
        <a:xfrm>
          <a:off x="0" y="0"/>
          <a:ext cx="0" cy="0"/>
          <a:chOff x="0" y="0"/>
          <a:chExt cx="0" cy="0"/>
        </a:xfrm>
      </p:grpSpPr>
      <p:sp>
        <p:nvSpPr>
          <p:cNvPr id="3" name="Freeform 3"/>
          <p:cNvSpPr/>
          <p:nvPr/>
        </p:nvSpPr>
        <p:spPr>
          <a:xfrm>
            <a:off x="4450599" y="56209"/>
            <a:ext cx="9386803" cy="645343"/>
          </a:xfrm>
          <a:custGeom>
            <a:avLst/>
            <a:gdLst/>
            <a:ahLst/>
            <a:cxnLst/>
            <a:rect l="l" t="t" r="r" b="b"/>
            <a:pathLst>
              <a:path w="9386803" h="645343">
                <a:moveTo>
                  <a:pt x="0" y="0"/>
                </a:moveTo>
                <a:lnTo>
                  <a:pt x="9386802" y="0"/>
                </a:lnTo>
                <a:lnTo>
                  <a:pt x="9386802" y="645343"/>
                </a:lnTo>
                <a:lnTo>
                  <a:pt x="0" y="645343"/>
                </a:lnTo>
                <a:lnTo>
                  <a:pt x="0" y="0"/>
                </a:lnTo>
                <a:close/>
              </a:path>
            </a:pathLst>
          </a:custGeom>
          <a:blipFill>
            <a:blip r:embed="rId2"/>
            <a:stretch>
              <a:fillRect/>
            </a:stretch>
          </a:blipFill>
        </p:spPr>
        <p:txBody>
          <a:bodyPr/>
          <a:lstStyle/>
          <a:p>
            <a:endParaRPr lang="pt-BR"/>
          </a:p>
        </p:txBody>
      </p:sp>
      <p:sp>
        <p:nvSpPr>
          <p:cNvPr id="4" name="Freeform 4"/>
          <p:cNvSpPr/>
          <p:nvPr/>
        </p:nvSpPr>
        <p:spPr>
          <a:xfrm>
            <a:off x="363628" y="5568516"/>
            <a:ext cx="3877057" cy="4098734"/>
          </a:xfrm>
          <a:custGeom>
            <a:avLst/>
            <a:gdLst/>
            <a:ahLst/>
            <a:cxnLst/>
            <a:rect l="l" t="t" r="r" b="b"/>
            <a:pathLst>
              <a:path w="5896640" h="6223367">
                <a:moveTo>
                  <a:pt x="0" y="0"/>
                </a:moveTo>
                <a:lnTo>
                  <a:pt x="5896640" y="0"/>
                </a:lnTo>
                <a:lnTo>
                  <a:pt x="5896640" y="6223367"/>
                </a:lnTo>
                <a:lnTo>
                  <a:pt x="0" y="622336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pt-BR"/>
          </a:p>
        </p:txBody>
      </p:sp>
      <p:sp>
        <p:nvSpPr>
          <p:cNvPr id="5" name="Freeform 5"/>
          <p:cNvSpPr/>
          <p:nvPr/>
        </p:nvSpPr>
        <p:spPr>
          <a:xfrm>
            <a:off x="-1629707" y="9673000"/>
            <a:ext cx="8501163" cy="614000"/>
          </a:xfrm>
          <a:custGeom>
            <a:avLst/>
            <a:gdLst/>
            <a:ahLst/>
            <a:cxnLst/>
            <a:rect l="l" t="t" r="r" b="b"/>
            <a:pathLst>
              <a:path w="8501163" h="614000">
                <a:moveTo>
                  <a:pt x="0" y="0"/>
                </a:moveTo>
                <a:lnTo>
                  <a:pt x="8501163" y="0"/>
                </a:lnTo>
                <a:lnTo>
                  <a:pt x="8501163" y="614000"/>
                </a:lnTo>
                <a:lnTo>
                  <a:pt x="0" y="614000"/>
                </a:lnTo>
                <a:lnTo>
                  <a:pt x="0" y="0"/>
                </a:lnTo>
                <a:close/>
              </a:path>
            </a:pathLst>
          </a:custGeom>
          <a:blipFill>
            <a:blip r:embed="rId2"/>
            <a:stretch>
              <a:fillRect l="-5055"/>
            </a:stretch>
          </a:blipFill>
        </p:spPr>
        <p:txBody>
          <a:bodyPr/>
          <a:lstStyle/>
          <a:p>
            <a:endParaRPr lang="pt-BR"/>
          </a:p>
        </p:txBody>
      </p:sp>
      <p:sp>
        <p:nvSpPr>
          <p:cNvPr id="7" name="TextBox 7"/>
          <p:cNvSpPr txBox="1"/>
          <p:nvPr/>
        </p:nvSpPr>
        <p:spPr>
          <a:xfrm>
            <a:off x="783419" y="9667250"/>
            <a:ext cx="5742883" cy="221047"/>
          </a:xfrm>
          <a:prstGeom prst="rect">
            <a:avLst/>
          </a:prstGeom>
        </p:spPr>
        <p:txBody>
          <a:bodyPr lIns="0" tIns="0" rIns="0" bIns="0" rtlCol="0" anchor="t">
            <a:spAutoFit/>
          </a:bodyPr>
          <a:lstStyle/>
          <a:p>
            <a:pPr algn="just">
              <a:lnSpc>
                <a:spcPts val="1798"/>
              </a:lnSpc>
            </a:pPr>
            <a:endParaRPr/>
          </a:p>
        </p:txBody>
      </p:sp>
      <p:sp>
        <p:nvSpPr>
          <p:cNvPr id="9" name="TextBox 9"/>
          <p:cNvSpPr txBox="1"/>
          <p:nvPr/>
        </p:nvSpPr>
        <p:spPr>
          <a:xfrm>
            <a:off x="4428828" y="805165"/>
            <a:ext cx="10363683" cy="907364"/>
          </a:xfrm>
          <a:prstGeom prst="rect">
            <a:avLst/>
          </a:prstGeom>
        </p:spPr>
        <p:txBody>
          <a:bodyPr wrap="square" lIns="0" tIns="0" rIns="0" bIns="0" rtlCol="0" anchor="t">
            <a:spAutoFit/>
          </a:bodyPr>
          <a:lstStyle/>
          <a:p>
            <a:pPr algn="ctr">
              <a:lnSpc>
                <a:spcPts val="3516"/>
              </a:lnSpc>
            </a:pPr>
            <a:r>
              <a:rPr lang="pt-BR" sz="3600" b="1" dirty="0">
                <a:ea typeface="Cy Grotesk Key"/>
                <a:cs typeface="Cy Grotesk Key"/>
                <a:sym typeface="Cy Grotesk Key"/>
              </a:rPr>
              <a:t>OFICINA DE PORTA CHAVES COM MADEIRA DE PALETES</a:t>
            </a:r>
            <a:endParaRPr lang="en-US" sz="3600" b="1" dirty="0">
              <a:ea typeface="Cy Grotesk Key"/>
              <a:cs typeface="Cy Grotesk Key"/>
              <a:sym typeface="Cy Grotesk Key"/>
            </a:endParaRPr>
          </a:p>
        </p:txBody>
      </p:sp>
      <p:pic>
        <p:nvPicPr>
          <p:cNvPr id="8" name="Imagem 7" descr="Uma imagem contendo pessoa, no interior, mesa, segurando&#10;&#10;Descrição gerada automaticamente">
            <a:extLst>
              <a:ext uri="{FF2B5EF4-FFF2-40B4-BE49-F238E27FC236}">
                <a16:creationId xmlns:a16="http://schemas.microsoft.com/office/drawing/2014/main" id="{6C304D2E-8DFB-3CD5-5740-E51E3312FDD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425236" y="2084213"/>
            <a:ext cx="6267450" cy="3800032"/>
          </a:xfrm>
          <a:prstGeom prst="rect">
            <a:avLst/>
          </a:prstGeom>
        </p:spPr>
      </p:pic>
      <p:pic>
        <p:nvPicPr>
          <p:cNvPr id="12" name="Imagem 11" descr="Menino com camiseta azul&#10;&#10;Descrição gerada automaticamente com confiança média">
            <a:extLst>
              <a:ext uri="{FF2B5EF4-FFF2-40B4-BE49-F238E27FC236}">
                <a16:creationId xmlns:a16="http://schemas.microsoft.com/office/drawing/2014/main" id="{1A431BE9-4213-E504-CE61-66CA132719F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618827" y="6043809"/>
            <a:ext cx="5896640" cy="3984216"/>
          </a:xfrm>
          <a:prstGeom prst="rect">
            <a:avLst/>
          </a:prstGeom>
        </p:spPr>
      </p:pic>
      <p:pic>
        <p:nvPicPr>
          <p:cNvPr id="14" name="Imagem 13" descr="Pessoa posando para foto em frente a mesa com bolo colorido&#10;&#10;Descrição gerada automaticamente com confiança baixa">
            <a:extLst>
              <a:ext uri="{FF2B5EF4-FFF2-40B4-BE49-F238E27FC236}">
                <a16:creationId xmlns:a16="http://schemas.microsoft.com/office/drawing/2014/main" id="{3E49DF78-5378-1A07-0D82-F0D1F26BF3D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410393" y="2186834"/>
            <a:ext cx="5038725" cy="3735956"/>
          </a:xfrm>
          <a:prstGeom prst="rect">
            <a:avLst/>
          </a:prstGeom>
        </p:spPr>
      </p:pic>
      <p:pic>
        <p:nvPicPr>
          <p:cNvPr id="16" name="Imagem 15" descr="Menino com camiseta azul&#10;&#10;Descrição gerada automaticamente com confiança média">
            <a:extLst>
              <a:ext uri="{FF2B5EF4-FFF2-40B4-BE49-F238E27FC236}">
                <a16:creationId xmlns:a16="http://schemas.microsoft.com/office/drawing/2014/main" id="{7D99A666-A75F-949C-3280-FDCA476AD5D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315287" y="6524400"/>
            <a:ext cx="5995988" cy="2760779"/>
          </a:xfrm>
          <a:prstGeom prst="rect">
            <a:avLst/>
          </a:prstGeom>
        </p:spPr>
      </p:pic>
    </p:spTree>
    <p:extLst>
      <p:ext uri="{BB962C8B-B14F-4D97-AF65-F5344CB8AC3E}">
        <p14:creationId xmlns:p14="http://schemas.microsoft.com/office/powerpoint/2010/main" val="17480488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
        <p:cNvGrpSpPr/>
        <p:nvPr/>
      </p:nvGrpSpPr>
      <p:grpSpPr>
        <a:xfrm>
          <a:off x="0" y="0"/>
          <a:ext cx="0" cy="0"/>
          <a:chOff x="0" y="0"/>
          <a:chExt cx="0" cy="0"/>
        </a:xfrm>
      </p:grpSpPr>
      <p:sp>
        <p:nvSpPr>
          <p:cNvPr id="3" name="Freeform 3"/>
          <p:cNvSpPr/>
          <p:nvPr/>
        </p:nvSpPr>
        <p:spPr>
          <a:xfrm>
            <a:off x="4450599" y="56209"/>
            <a:ext cx="9386803" cy="645343"/>
          </a:xfrm>
          <a:custGeom>
            <a:avLst/>
            <a:gdLst/>
            <a:ahLst/>
            <a:cxnLst/>
            <a:rect l="l" t="t" r="r" b="b"/>
            <a:pathLst>
              <a:path w="9386803" h="645343">
                <a:moveTo>
                  <a:pt x="0" y="0"/>
                </a:moveTo>
                <a:lnTo>
                  <a:pt x="9386802" y="0"/>
                </a:lnTo>
                <a:lnTo>
                  <a:pt x="9386802" y="645343"/>
                </a:lnTo>
                <a:lnTo>
                  <a:pt x="0" y="645343"/>
                </a:lnTo>
                <a:lnTo>
                  <a:pt x="0" y="0"/>
                </a:lnTo>
                <a:close/>
              </a:path>
            </a:pathLst>
          </a:custGeom>
          <a:blipFill>
            <a:blip r:embed="rId2"/>
            <a:stretch>
              <a:fillRect/>
            </a:stretch>
          </a:blipFill>
        </p:spPr>
        <p:txBody>
          <a:bodyPr/>
          <a:lstStyle/>
          <a:p>
            <a:endParaRPr lang="pt-BR"/>
          </a:p>
        </p:txBody>
      </p:sp>
      <p:sp>
        <p:nvSpPr>
          <p:cNvPr id="5" name="Freeform 5"/>
          <p:cNvSpPr/>
          <p:nvPr/>
        </p:nvSpPr>
        <p:spPr>
          <a:xfrm>
            <a:off x="-1629707" y="9673000"/>
            <a:ext cx="8501163" cy="614000"/>
          </a:xfrm>
          <a:custGeom>
            <a:avLst/>
            <a:gdLst/>
            <a:ahLst/>
            <a:cxnLst/>
            <a:rect l="l" t="t" r="r" b="b"/>
            <a:pathLst>
              <a:path w="8501163" h="614000">
                <a:moveTo>
                  <a:pt x="0" y="0"/>
                </a:moveTo>
                <a:lnTo>
                  <a:pt x="8501163" y="0"/>
                </a:lnTo>
                <a:lnTo>
                  <a:pt x="8501163" y="614000"/>
                </a:lnTo>
                <a:lnTo>
                  <a:pt x="0" y="614000"/>
                </a:lnTo>
                <a:lnTo>
                  <a:pt x="0" y="0"/>
                </a:lnTo>
                <a:close/>
              </a:path>
            </a:pathLst>
          </a:custGeom>
          <a:blipFill>
            <a:blip r:embed="rId2"/>
            <a:stretch>
              <a:fillRect l="-5055"/>
            </a:stretch>
          </a:blipFill>
        </p:spPr>
        <p:txBody>
          <a:bodyPr/>
          <a:lstStyle/>
          <a:p>
            <a:endParaRPr lang="pt-BR"/>
          </a:p>
        </p:txBody>
      </p:sp>
      <p:sp>
        <p:nvSpPr>
          <p:cNvPr id="7" name="TextBox 7"/>
          <p:cNvSpPr txBox="1"/>
          <p:nvPr/>
        </p:nvSpPr>
        <p:spPr>
          <a:xfrm>
            <a:off x="783419" y="9667250"/>
            <a:ext cx="5742883" cy="221047"/>
          </a:xfrm>
          <a:prstGeom prst="rect">
            <a:avLst/>
          </a:prstGeom>
        </p:spPr>
        <p:txBody>
          <a:bodyPr lIns="0" tIns="0" rIns="0" bIns="0" rtlCol="0" anchor="t">
            <a:spAutoFit/>
          </a:bodyPr>
          <a:lstStyle/>
          <a:p>
            <a:pPr algn="just">
              <a:lnSpc>
                <a:spcPts val="1798"/>
              </a:lnSpc>
            </a:pPr>
            <a:endParaRPr/>
          </a:p>
        </p:txBody>
      </p:sp>
      <p:sp>
        <p:nvSpPr>
          <p:cNvPr id="9" name="TextBox 9"/>
          <p:cNvSpPr txBox="1"/>
          <p:nvPr/>
        </p:nvSpPr>
        <p:spPr>
          <a:xfrm>
            <a:off x="3799124" y="883316"/>
            <a:ext cx="10363683" cy="907364"/>
          </a:xfrm>
          <a:prstGeom prst="rect">
            <a:avLst/>
          </a:prstGeom>
        </p:spPr>
        <p:txBody>
          <a:bodyPr wrap="square" lIns="0" tIns="0" rIns="0" bIns="0" rtlCol="0" anchor="t">
            <a:spAutoFit/>
          </a:bodyPr>
          <a:lstStyle/>
          <a:p>
            <a:pPr algn="ctr">
              <a:lnSpc>
                <a:spcPts val="3516"/>
              </a:lnSpc>
            </a:pPr>
            <a:r>
              <a:rPr lang="pt-BR" sz="3600" b="1" dirty="0">
                <a:ea typeface="Cy Grotesk Key"/>
                <a:cs typeface="Cy Grotesk Key"/>
                <a:sym typeface="Cy Grotesk Key"/>
              </a:rPr>
              <a:t>OFICINA DE PINTURA EM CAMISETAS COM FOLHAS CAÍDAS DE ÁRVORES (VIVER A ARTE)</a:t>
            </a:r>
            <a:endParaRPr lang="en-US" sz="3600" b="1" dirty="0">
              <a:ea typeface="Cy Grotesk Key"/>
              <a:cs typeface="Cy Grotesk Key"/>
              <a:sym typeface="Cy Grotesk Key"/>
            </a:endParaRPr>
          </a:p>
        </p:txBody>
      </p:sp>
      <p:pic>
        <p:nvPicPr>
          <p:cNvPr id="12" name="Imagem 11" descr="Mulher cortando bolo&#10;&#10;Descrição gerada automaticamente">
            <a:extLst>
              <a:ext uri="{FF2B5EF4-FFF2-40B4-BE49-F238E27FC236}">
                <a16:creationId xmlns:a16="http://schemas.microsoft.com/office/drawing/2014/main" id="{33531923-67A2-42AA-541F-FFCB3FDBE2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63465" y="3291866"/>
            <a:ext cx="3912669" cy="5069080"/>
          </a:xfrm>
          <a:prstGeom prst="rect">
            <a:avLst/>
          </a:prstGeom>
        </p:spPr>
      </p:pic>
      <p:pic>
        <p:nvPicPr>
          <p:cNvPr id="14" name="Imagem 13" descr="Mulher sentada na grama&#10;&#10;Descrição gerada automaticamente">
            <a:extLst>
              <a:ext uri="{FF2B5EF4-FFF2-40B4-BE49-F238E27FC236}">
                <a16:creationId xmlns:a16="http://schemas.microsoft.com/office/drawing/2014/main" id="{F0528EDC-5583-DC6F-B35B-F5BDFBCC5EE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37298" y="2873044"/>
            <a:ext cx="4265546" cy="4635227"/>
          </a:xfrm>
          <a:prstGeom prst="rect">
            <a:avLst/>
          </a:prstGeom>
        </p:spPr>
      </p:pic>
      <p:pic>
        <p:nvPicPr>
          <p:cNvPr id="16" name="Imagem 15" descr="Criança sentada em um jardim&#10;&#10;Descrição gerada automaticamente com confiança média">
            <a:extLst>
              <a:ext uri="{FF2B5EF4-FFF2-40B4-BE49-F238E27FC236}">
                <a16:creationId xmlns:a16="http://schemas.microsoft.com/office/drawing/2014/main" id="{1D807EAE-12EF-9A5D-E8D6-38EBFBDF2FC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28174" y="3855944"/>
            <a:ext cx="3321844" cy="5905500"/>
          </a:xfrm>
          <a:prstGeom prst="rect">
            <a:avLst/>
          </a:prstGeom>
        </p:spPr>
      </p:pic>
      <p:sp>
        <p:nvSpPr>
          <p:cNvPr id="4" name="CaixaDeTexto 3">
            <a:extLst>
              <a:ext uri="{FF2B5EF4-FFF2-40B4-BE49-F238E27FC236}">
                <a16:creationId xmlns:a16="http://schemas.microsoft.com/office/drawing/2014/main" id="{D2DA16A9-5EAE-4541-8A9A-C0A7F04ABA66}"/>
              </a:ext>
            </a:extLst>
          </p:cNvPr>
          <p:cNvSpPr txBox="1"/>
          <p:nvPr/>
        </p:nvSpPr>
        <p:spPr>
          <a:xfrm>
            <a:off x="3927915" y="8074017"/>
            <a:ext cx="2514600" cy="369332"/>
          </a:xfrm>
          <a:prstGeom prst="rect">
            <a:avLst/>
          </a:prstGeom>
          <a:noFill/>
        </p:spPr>
        <p:txBody>
          <a:bodyPr wrap="square" rtlCol="0">
            <a:spAutoFit/>
          </a:bodyPr>
          <a:lstStyle/>
          <a:p>
            <a:r>
              <a:rPr lang="pt-BR" dirty="0"/>
              <a:t>RT ANDRADAS</a:t>
            </a:r>
          </a:p>
        </p:txBody>
      </p:sp>
    </p:spTree>
    <p:extLst>
      <p:ext uri="{BB962C8B-B14F-4D97-AF65-F5344CB8AC3E}">
        <p14:creationId xmlns:p14="http://schemas.microsoft.com/office/powerpoint/2010/main" val="25348393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
        <p:cNvGrpSpPr/>
        <p:nvPr/>
      </p:nvGrpSpPr>
      <p:grpSpPr>
        <a:xfrm>
          <a:off x="0" y="0"/>
          <a:ext cx="0" cy="0"/>
          <a:chOff x="0" y="0"/>
          <a:chExt cx="0" cy="0"/>
        </a:xfrm>
      </p:grpSpPr>
      <p:sp>
        <p:nvSpPr>
          <p:cNvPr id="3" name="Freeform 3"/>
          <p:cNvSpPr/>
          <p:nvPr/>
        </p:nvSpPr>
        <p:spPr>
          <a:xfrm>
            <a:off x="4450599" y="56209"/>
            <a:ext cx="9386803" cy="645343"/>
          </a:xfrm>
          <a:custGeom>
            <a:avLst/>
            <a:gdLst/>
            <a:ahLst/>
            <a:cxnLst/>
            <a:rect l="l" t="t" r="r" b="b"/>
            <a:pathLst>
              <a:path w="9386803" h="645343">
                <a:moveTo>
                  <a:pt x="0" y="0"/>
                </a:moveTo>
                <a:lnTo>
                  <a:pt x="9386802" y="0"/>
                </a:lnTo>
                <a:lnTo>
                  <a:pt x="9386802" y="645343"/>
                </a:lnTo>
                <a:lnTo>
                  <a:pt x="0" y="645343"/>
                </a:lnTo>
                <a:lnTo>
                  <a:pt x="0" y="0"/>
                </a:lnTo>
                <a:close/>
              </a:path>
            </a:pathLst>
          </a:custGeom>
          <a:blipFill>
            <a:blip r:embed="rId2"/>
            <a:stretch>
              <a:fillRect/>
            </a:stretch>
          </a:blipFill>
        </p:spPr>
        <p:txBody>
          <a:bodyPr/>
          <a:lstStyle/>
          <a:p>
            <a:endParaRPr lang="pt-BR"/>
          </a:p>
        </p:txBody>
      </p:sp>
      <p:sp>
        <p:nvSpPr>
          <p:cNvPr id="5" name="Freeform 5"/>
          <p:cNvSpPr/>
          <p:nvPr/>
        </p:nvSpPr>
        <p:spPr>
          <a:xfrm>
            <a:off x="-1629707" y="9673000"/>
            <a:ext cx="8501163" cy="614000"/>
          </a:xfrm>
          <a:custGeom>
            <a:avLst/>
            <a:gdLst/>
            <a:ahLst/>
            <a:cxnLst/>
            <a:rect l="l" t="t" r="r" b="b"/>
            <a:pathLst>
              <a:path w="8501163" h="614000">
                <a:moveTo>
                  <a:pt x="0" y="0"/>
                </a:moveTo>
                <a:lnTo>
                  <a:pt x="8501163" y="0"/>
                </a:lnTo>
                <a:lnTo>
                  <a:pt x="8501163" y="614000"/>
                </a:lnTo>
                <a:lnTo>
                  <a:pt x="0" y="614000"/>
                </a:lnTo>
                <a:lnTo>
                  <a:pt x="0" y="0"/>
                </a:lnTo>
                <a:close/>
              </a:path>
            </a:pathLst>
          </a:custGeom>
          <a:blipFill>
            <a:blip r:embed="rId2"/>
            <a:stretch>
              <a:fillRect l="-5055"/>
            </a:stretch>
          </a:blipFill>
        </p:spPr>
        <p:txBody>
          <a:bodyPr/>
          <a:lstStyle/>
          <a:p>
            <a:endParaRPr lang="pt-BR"/>
          </a:p>
        </p:txBody>
      </p:sp>
      <p:sp>
        <p:nvSpPr>
          <p:cNvPr id="7" name="TextBox 7"/>
          <p:cNvSpPr txBox="1"/>
          <p:nvPr/>
        </p:nvSpPr>
        <p:spPr>
          <a:xfrm>
            <a:off x="783419" y="9667250"/>
            <a:ext cx="5742883" cy="221047"/>
          </a:xfrm>
          <a:prstGeom prst="rect">
            <a:avLst/>
          </a:prstGeom>
        </p:spPr>
        <p:txBody>
          <a:bodyPr lIns="0" tIns="0" rIns="0" bIns="0" rtlCol="0" anchor="t">
            <a:spAutoFit/>
          </a:bodyPr>
          <a:lstStyle/>
          <a:p>
            <a:pPr algn="just">
              <a:lnSpc>
                <a:spcPts val="1798"/>
              </a:lnSpc>
            </a:pPr>
            <a:endParaRPr/>
          </a:p>
        </p:txBody>
      </p:sp>
      <p:sp>
        <p:nvSpPr>
          <p:cNvPr id="11" name="Título 1">
            <a:extLst>
              <a:ext uri="{FF2B5EF4-FFF2-40B4-BE49-F238E27FC236}">
                <a16:creationId xmlns:a16="http://schemas.microsoft.com/office/drawing/2014/main" id="{479F11A1-474F-4011-A6DA-D7685E436B29}"/>
              </a:ext>
            </a:extLst>
          </p:cNvPr>
          <p:cNvSpPr txBox="1">
            <a:spLocks/>
          </p:cNvSpPr>
          <p:nvPr/>
        </p:nvSpPr>
        <p:spPr>
          <a:xfrm>
            <a:off x="3848100" y="675650"/>
            <a:ext cx="98298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t-BR"/>
              <a:t>ATENDIMENTO EM DOMICÍLIO</a:t>
            </a:r>
            <a:endParaRPr lang="pt-BR" dirty="0"/>
          </a:p>
        </p:txBody>
      </p:sp>
      <p:sp>
        <p:nvSpPr>
          <p:cNvPr id="12" name="Espaço Reservado para Conteúdo 2">
            <a:extLst>
              <a:ext uri="{FF2B5EF4-FFF2-40B4-BE49-F238E27FC236}">
                <a16:creationId xmlns:a16="http://schemas.microsoft.com/office/drawing/2014/main" id="{1A0F66B6-E66A-4884-A2C3-1A6DF12BE4CA}"/>
              </a:ext>
            </a:extLst>
          </p:cNvPr>
          <p:cNvSpPr txBox="1">
            <a:spLocks/>
          </p:cNvSpPr>
          <p:nvPr/>
        </p:nvSpPr>
        <p:spPr>
          <a:xfrm>
            <a:off x="2247900" y="2504450"/>
            <a:ext cx="13792200" cy="716280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pt-BR" dirty="0"/>
              <a:t>Psicóloga : </a:t>
            </a:r>
            <a:r>
              <a:rPr lang="pt-BR" b="1" spc="-32" dirty="0">
                <a:latin typeface="+mj-lt"/>
                <a:ea typeface="Cy Grotesk Wide Ultra-Bold"/>
                <a:cs typeface="Times New Roman" panose="02020603050405020304" pitchFamily="18" charset="0"/>
                <a:sym typeface="Cy Grotesk Wide Ultra-Bold"/>
              </a:rPr>
              <a:t>Paloma Manzano Maldonado.</a:t>
            </a:r>
          </a:p>
          <a:p>
            <a:pPr marL="0" indent="0" algn="ctr">
              <a:buFont typeface="Arial" pitchFamily="34" charset="0"/>
              <a:buNone/>
            </a:pPr>
            <a:endParaRPr lang="pt-BR" dirty="0"/>
          </a:p>
          <a:p>
            <a:pPr algn="ctr"/>
            <a:r>
              <a:rPr lang="pt-BR" dirty="0"/>
              <a:t>CAPS III ARTE DO ENCONTRO – VIVER EM LIBERDADE</a:t>
            </a:r>
          </a:p>
          <a:p>
            <a:pPr algn="ctr"/>
            <a:r>
              <a:rPr lang="pt-BR" dirty="0"/>
              <a:t>Organização Social: Instituto Nacional de Saúde e Pesquisa em Saúde – INSAÚDE</a:t>
            </a:r>
          </a:p>
          <a:p>
            <a:endParaRPr lang="pt-BR" dirty="0"/>
          </a:p>
          <a:p>
            <a:pPr marL="0" indent="0" algn="ctr">
              <a:buFont typeface="Arial" pitchFamily="34" charset="0"/>
              <a:buNone/>
            </a:pPr>
            <a:r>
              <a:rPr lang="pt-BR" dirty="0"/>
              <a:t>Coordenação Técnica Caps III Arte do Encontro: Tathiana S. </a:t>
            </a:r>
            <a:r>
              <a:rPr lang="pt-BR" dirty="0" err="1"/>
              <a:t>Blaseck</a:t>
            </a:r>
            <a:endParaRPr lang="pt-BR" dirty="0"/>
          </a:p>
          <a:p>
            <a:pPr marL="0" indent="0" algn="ctr">
              <a:buFont typeface="Arial" pitchFamily="34" charset="0"/>
              <a:buNone/>
            </a:pPr>
            <a:r>
              <a:rPr lang="pt-BR" dirty="0"/>
              <a:t>Coordenação Técnica Caps III Viver em Liberdade: Marina Camargo</a:t>
            </a:r>
          </a:p>
          <a:p>
            <a:pPr marL="0" indent="0" algn="ctr">
              <a:buFont typeface="Arial" pitchFamily="34" charset="0"/>
              <a:buNone/>
            </a:pPr>
            <a:r>
              <a:rPr lang="pt-BR" dirty="0"/>
              <a:t>Gerência Administrativa: Dayana Dutra</a:t>
            </a:r>
          </a:p>
          <a:p>
            <a:pPr marL="0" indent="0" algn="ctr">
              <a:buFont typeface="Arial" pitchFamily="34" charset="0"/>
              <a:buNone/>
            </a:pPr>
            <a:endParaRPr lang="pt-BR" dirty="0"/>
          </a:p>
          <a:p>
            <a:pPr marL="0" indent="0" algn="ctr">
              <a:buFont typeface="Arial" pitchFamily="34" charset="0"/>
              <a:buNone/>
            </a:pPr>
            <a:r>
              <a:rPr lang="pt-BR" dirty="0" err="1"/>
              <a:t>Email</a:t>
            </a:r>
            <a:r>
              <a:rPr lang="pt-BR" dirty="0"/>
              <a:t>: </a:t>
            </a:r>
            <a:r>
              <a:rPr lang="pt-BR" dirty="0">
                <a:hlinkClick r:id="rId3"/>
              </a:rPr>
              <a:t>dayana.viveremliberdade@capsinsaude.org.br</a:t>
            </a:r>
            <a:endParaRPr lang="pt-BR" dirty="0"/>
          </a:p>
          <a:p>
            <a:pPr marL="0" indent="0" algn="ctr">
              <a:buFont typeface="Arial" pitchFamily="34" charset="0"/>
              <a:buNone/>
            </a:pPr>
            <a:r>
              <a:rPr lang="pt-BR" b="1" spc="-32" dirty="0">
                <a:latin typeface="+mj-lt"/>
                <a:ea typeface="Cy Grotesk Wide Ultra-Bold"/>
                <a:cs typeface="Times New Roman" panose="02020603050405020304" pitchFamily="18" charset="0"/>
                <a:sym typeface="Cy Grotesk Wide Ultra-Bold"/>
                <a:hlinkClick r:id="rId4">
                  <a:extLst>
                    <a:ext uri="{A12FA001-AC4F-418D-AE19-62706E023703}">
                      <ahyp:hlinkClr xmlns:ahyp="http://schemas.microsoft.com/office/drawing/2018/hyperlinkcolor" val="tx"/>
                    </a:ext>
                  </a:extLst>
                </a:hlinkClick>
              </a:rPr>
              <a:t>caps3artedoencontro@gmail.com</a:t>
            </a:r>
            <a:r>
              <a:rPr lang="pt-BR" b="1" spc="-32" dirty="0">
                <a:latin typeface="+mj-lt"/>
                <a:ea typeface="Cy Grotesk Wide Ultra-Bold"/>
                <a:cs typeface="Times New Roman" panose="02020603050405020304" pitchFamily="18" charset="0"/>
                <a:sym typeface="Cy Grotesk Wide Ultra-Bold"/>
              </a:rPr>
              <a:t> </a:t>
            </a:r>
          </a:p>
          <a:p>
            <a:pPr marL="0" indent="0" algn="ctr">
              <a:buFont typeface="Arial" pitchFamily="34" charset="0"/>
              <a:buNone/>
            </a:pPr>
            <a:r>
              <a:rPr lang="pt-BR" b="1" spc="-32" dirty="0">
                <a:latin typeface="+mj-lt"/>
                <a:ea typeface="Cy Grotesk Wide Ultra-Bold"/>
                <a:cs typeface="Times New Roman" panose="02020603050405020304" pitchFamily="18" charset="0"/>
                <a:sym typeface="Cy Grotesk Wide Ultra-Bold"/>
              </a:rPr>
              <a:t>caps3viveremliberdade@gmail.com</a:t>
            </a:r>
          </a:p>
          <a:p>
            <a:pPr marL="0" indent="0" algn="ctr">
              <a:buFont typeface="Arial" pitchFamily="34" charset="0"/>
              <a:buNone/>
            </a:pPr>
            <a:endParaRPr lang="pt-BR" dirty="0"/>
          </a:p>
          <a:p>
            <a:pPr marL="0" indent="0" algn="ctr">
              <a:buFont typeface="Arial" pitchFamily="34" charset="0"/>
              <a:buNone/>
            </a:pPr>
            <a:endParaRPr lang="pt-BR" dirty="0"/>
          </a:p>
          <a:p>
            <a:pPr marL="0" indent="0">
              <a:buFont typeface="Arial" pitchFamily="34" charset="0"/>
              <a:buNone/>
            </a:pPr>
            <a:endParaRPr lang="pt-BR" dirty="0"/>
          </a:p>
        </p:txBody>
      </p:sp>
    </p:spTree>
    <p:extLst>
      <p:ext uri="{BB962C8B-B14F-4D97-AF65-F5344CB8AC3E}">
        <p14:creationId xmlns:p14="http://schemas.microsoft.com/office/powerpoint/2010/main" val="23998178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109</TotalTime>
  <Words>611</Words>
  <Application>Microsoft Office PowerPoint</Application>
  <PresentationFormat>Personalizar</PresentationFormat>
  <Paragraphs>39</Paragraphs>
  <Slides>8</Slides>
  <Notes>0</Notes>
  <HiddenSlides>0</HiddenSlides>
  <MMClips>0</MMClips>
  <ScaleCrop>false</ScaleCrop>
  <HeadingPairs>
    <vt:vector size="6" baseType="variant">
      <vt:variant>
        <vt:lpstr>Fontes usadas</vt:lpstr>
      </vt:variant>
      <vt:variant>
        <vt:i4>4</vt:i4>
      </vt:variant>
      <vt:variant>
        <vt:lpstr>Tema</vt:lpstr>
      </vt:variant>
      <vt:variant>
        <vt:i4>1</vt:i4>
      </vt:variant>
      <vt:variant>
        <vt:lpstr>Títulos de slides</vt:lpstr>
      </vt:variant>
      <vt:variant>
        <vt:i4>8</vt:i4>
      </vt:variant>
    </vt:vector>
  </HeadingPairs>
  <TitlesOfParts>
    <vt:vector size="13" baseType="lpstr">
      <vt:lpstr>GoodTime Grotesk</vt:lpstr>
      <vt:lpstr>Arial</vt:lpstr>
      <vt:lpstr>Calibri</vt:lpstr>
      <vt:lpstr>Cy Grotesk Key</vt:lpstr>
      <vt:lpstr>Office Theme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Cartão convite de inauguração simples dourado (Apresentação)</dc:title>
  <dc:creator>SMSI</dc:creator>
  <cp:lastModifiedBy>User</cp:lastModifiedBy>
  <cp:revision>14</cp:revision>
  <dcterms:created xsi:type="dcterms:W3CDTF">2006-08-16T00:00:00Z</dcterms:created>
  <dcterms:modified xsi:type="dcterms:W3CDTF">2024-11-15T16:18:28Z</dcterms:modified>
  <dc:identifier>DAGNwUaz2dM</dc:identifier>
</cp:coreProperties>
</file>