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8" r:id="rId1"/>
  </p:sldMasterIdLst>
  <p:sldIdLst>
    <p:sldId id="256" r:id="rId2"/>
    <p:sldId id="257" r:id="rId3"/>
    <p:sldId id="260" r:id="rId4"/>
    <p:sldId id="261" r:id="rId5"/>
    <p:sldId id="263" r:id="rId6"/>
    <p:sldId id="258" r:id="rId7"/>
    <p:sldId id="259" r:id="rId8"/>
  </p:sldIdLst>
  <p:sldSz cx="18288000" cy="10287000"/>
  <p:notesSz cx="6858000" cy="9144000"/>
  <p:embeddedFontLst>
    <p:embeddedFont>
      <p:font typeface="Gill Sans MT" panose="020B0502020104020203" pitchFamily="34" charset="0"/>
      <p:regular r:id="rId9"/>
      <p:bold r:id="rId10"/>
      <p:italic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pt-BR"/>
              <a:t>Clique para editar o título Mestre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‹nº›</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048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115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653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827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715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84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BR"/>
              <a:t>Clique para editar os estilos de texto Mestres</a:t>
            </a:r>
          </a:p>
        </p:txBody>
      </p:sp>
      <p:sp>
        <p:nvSpPr>
          <p:cNvPr id="4" name="Content Placeholder 3"/>
          <p:cNvSpPr>
            <a:spLocks noGrp="1"/>
          </p:cNvSpPr>
          <p:nvPr>
            <p:ph sz="half" idx="2"/>
          </p:nvPr>
        </p:nvSpPr>
        <p:spPr>
          <a:xfrm>
            <a:off x="2170787" y="4236404"/>
            <a:ext cx="6967728" cy="396668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pt-BR"/>
              <a:t>Clique para editar os estilos de texto Mestres</a:t>
            </a:r>
          </a:p>
        </p:txBody>
      </p:sp>
      <p:sp>
        <p:nvSpPr>
          <p:cNvPr id="6" name="Content Placeholder 5"/>
          <p:cNvSpPr>
            <a:spLocks noGrp="1"/>
          </p:cNvSpPr>
          <p:nvPr>
            <p:ph sz="quarter" idx="4"/>
          </p:nvPr>
        </p:nvSpPr>
        <p:spPr>
          <a:xfrm>
            <a:off x="9618543" y="4232237"/>
            <a:ext cx="6967728" cy="395605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732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846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29041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pt-BR"/>
              <a:t>Clique para editar o título Mestre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945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pt-BR"/>
              <a:t>Clique para editar os estilos de texto Mestres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412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‹nº›</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68684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mailto:caps3artedoencontro@gmail.com" TargetMode="External"/><Relationship Id="rId2" Type="http://schemas.openxmlformats.org/officeDocument/2006/relationships/hyperlink" Target="mailto:dayana.viveremliberdade@capsinsaude.org.b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Freeform 2"/>
          <p:cNvSpPr/>
          <p:nvPr/>
        </p:nvSpPr>
        <p:spPr>
          <a:xfrm>
            <a:off x="5470071" y="3453408"/>
            <a:ext cx="7347857" cy="789784"/>
          </a:xfrm>
          <a:custGeom>
            <a:avLst/>
            <a:gdLst/>
            <a:ahLst/>
            <a:cxnLst/>
            <a:rect l="l" t="t" r="r" b="b"/>
            <a:pathLst>
              <a:path w="7347857" h="789784">
                <a:moveTo>
                  <a:pt x="0" y="0"/>
                </a:moveTo>
                <a:lnTo>
                  <a:pt x="7347858" y="0"/>
                </a:lnTo>
                <a:lnTo>
                  <a:pt x="7347858" y="789784"/>
                </a:lnTo>
                <a:lnTo>
                  <a:pt x="0" y="789784"/>
                </a:lnTo>
                <a:lnTo>
                  <a:pt x="0" y="0"/>
                </a:lnTo>
                <a:close/>
              </a:path>
            </a:pathLst>
          </a:custGeom>
          <a:blipFill>
            <a:blip r:embed="rId2">
              <a:alphaModFix amt="0"/>
            </a:blip>
            <a:stretch>
              <a:fillRect t="-169500" b="-118151"/>
            </a:stretch>
          </a:blipFill>
        </p:spPr>
      </p:sp>
      <p:sp>
        <p:nvSpPr>
          <p:cNvPr id="3" name="Freeform 3"/>
          <p:cNvSpPr/>
          <p:nvPr/>
        </p:nvSpPr>
        <p:spPr>
          <a:xfrm>
            <a:off x="4450599" y="56209"/>
            <a:ext cx="9386803" cy="645343"/>
          </a:xfrm>
          <a:custGeom>
            <a:avLst/>
            <a:gdLst/>
            <a:ahLst/>
            <a:cxnLst/>
            <a:rect l="l" t="t" r="r" b="b"/>
            <a:pathLst>
              <a:path w="9386803" h="645343">
                <a:moveTo>
                  <a:pt x="0" y="0"/>
                </a:moveTo>
                <a:lnTo>
                  <a:pt x="9386802" y="0"/>
                </a:lnTo>
                <a:lnTo>
                  <a:pt x="9386802" y="645343"/>
                </a:lnTo>
                <a:lnTo>
                  <a:pt x="0" y="645343"/>
                </a:lnTo>
                <a:lnTo>
                  <a:pt x="0" y="0"/>
                </a:lnTo>
                <a:close/>
              </a:path>
            </a:pathLst>
          </a:custGeom>
          <a:blipFill>
            <a:blip r:embed="rId3"/>
            <a:stretch>
              <a:fillRect/>
            </a:stretch>
          </a:blipFill>
        </p:spPr>
      </p:sp>
      <p:sp>
        <p:nvSpPr>
          <p:cNvPr id="4" name="Freeform 4"/>
          <p:cNvSpPr/>
          <p:nvPr/>
        </p:nvSpPr>
        <p:spPr>
          <a:xfrm>
            <a:off x="573542" y="3453408"/>
            <a:ext cx="5896640" cy="6223367"/>
          </a:xfrm>
          <a:custGeom>
            <a:avLst/>
            <a:gdLst/>
            <a:ahLst/>
            <a:cxnLst/>
            <a:rect l="l" t="t" r="r" b="b"/>
            <a:pathLst>
              <a:path w="5896640" h="6223367">
                <a:moveTo>
                  <a:pt x="0" y="0"/>
                </a:moveTo>
                <a:lnTo>
                  <a:pt x="5896640" y="0"/>
                </a:lnTo>
                <a:lnTo>
                  <a:pt x="5896640" y="6223367"/>
                </a:lnTo>
                <a:lnTo>
                  <a:pt x="0" y="62233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629707" y="9673000"/>
            <a:ext cx="8501163" cy="614000"/>
          </a:xfrm>
          <a:custGeom>
            <a:avLst/>
            <a:gdLst/>
            <a:ahLst/>
            <a:cxnLst/>
            <a:rect l="l" t="t" r="r" b="b"/>
            <a:pathLst>
              <a:path w="8501163" h="614000">
                <a:moveTo>
                  <a:pt x="0" y="0"/>
                </a:moveTo>
                <a:lnTo>
                  <a:pt x="8501163" y="0"/>
                </a:lnTo>
                <a:lnTo>
                  <a:pt x="8501163" y="614000"/>
                </a:lnTo>
                <a:lnTo>
                  <a:pt x="0" y="614000"/>
                </a:lnTo>
                <a:lnTo>
                  <a:pt x="0" y="0"/>
                </a:lnTo>
                <a:close/>
              </a:path>
            </a:pathLst>
          </a:custGeom>
          <a:blipFill>
            <a:blip r:embed="rId3"/>
            <a:stretch>
              <a:fillRect l="-5055"/>
            </a:stretch>
          </a:blipFill>
        </p:spPr>
      </p:sp>
      <p:sp>
        <p:nvSpPr>
          <p:cNvPr id="6" name="TextBox 6"/>
          <p:cNvSpPr txBox="1"/>
          <p:nvPr/>
        </p:nvSpPr>
        <p:spPr>
          <a:xfrm>
            <a:off x="6871456" y="2635149"/>
            <a:ext cx="9863982" cy="2828788"/>
          </a:xfrm>
          <a:prstGeom prst="rect">
            <a:avLst/>
          </a:prstGeom>
        </p:spPr>
        <p:txBody>
          <a:bodyPr lIns="0" tIns="0" rIns="0" bIns="0" rtlCol="0" anchor="t">
            <a:spAutoFit/>
          </a:bodyPr>
          <a:lstStyle/>
          <a:p>
            <a:pPr algn="ctr">
              <a:lnSpc>
                <a:spcPts val="5612"/>
              </a:lnSpc>
              <a:spcBef>
                <a:spcPct val="0"/>
              </a:spcBef>
            </a:pPr>
            <a:r>
              <a:rPr lang="en-US" sz="4009" spc="-32" dirty="0">
                <a:solidFill>
                  <a:srgbClr val="E4691D"/>
                </a:solidFill>
                <a:latin typeface="Arial" panose="020B0604020202020204" pitchFamily="34" charset="0"/>
                <a:ea typeface="Cy Grotesk Wide Ultra-Bold"/>
                <a:cs typeface="Arial" panose="020B0604020202020204" pitchFamily="34" charset="0"/>
                <a:sym typeface="Cy Grotesk Wide Ultra-Bold"/>
              </a:rPr>
              <a:t>CAPS III ARTE DO ENCONTRO/VIVER EM LIBERDADE</a:t>
            </a:r>
          </a:p>
          <a:p>
            <a:pPr algn="ctr">
              <a:lnSpc>
                <a:spcPts val="5612"/>
              </a:lnSpc>
              <a:spcBef>
                <a:spcPct val="0"/>
              </a:spcBef>
            </a:pPr>
            <a:endParaRPr lang="en-US" sz="4009" spc="-32" dirty="0">
              <a:solidFill>
                <a:srgbClr val="E4691D"/>
              </a:solidFill>
              <a:latin typeface="Arial" panose="020B0604020202020204" pitchFamily="34" charset="0"/>
              <a:ea typeface="Cy Grotesk Wide Ultra-Bold"/>
              <a:cs typeface="Arial" panose="020B0604020202020204" pitchFamily="34" charset="0"/>
              <a:sym typeface="Cy Grotesk Wide Ultra-Bold"/>
            </a:endParaRPr>
          </a:p>
          <a:p>
            <a:pPr algn="ctr">
              <a:lnSpc>
                <a:spcPts val="5612"/>
              </a:lnSpc>
              <a:spcBef>
                <a:spcPct val="0"/>
              </a:spcBef>
            </a:pPr>
            <a:r>
              <a:rPr lang="en-US" sz="4009" spc="-32" dirty="0">
                <a:solidFill>
                  <a:srgbClr val="E4691D"/>
                </a:solidFill>
                <a:latin typeface="Arial" panose="020B0604020202020204" pitchFamily="34" charset="0"/>
                <a:ea typeface="Cy Grotesk Wide Ultra-Bold"/>
                <a:cs typeface="Arial" panose="020B0604020202020204" pitchFamily="34" charset="0"/>
                <a:sym typeface="Cy Grotesk Wide Ultra-Bold"/>
              </a:rPr>
              <a:t>ATENDIMENTO EM DOMICÍLIO</a:t>
            </a:r>
          </a:p>
        </p:txBody>
      </p:sp>
      <p:sp>
        <p:nvSpPr>
          <p:cNvPr id="7" name="TextBox 7"/>
          <p:cNvSpPr txBox="1"/>
          <p:nvPr/>
        </p:nvSpPr>
        <p:spPr>
          <a:xfrm>
            <a:off x="783419" y="9667250"/>
            <a:ext cx="5742883" cy="230832"/>
          </a:xfrm>
          <a:prstGeom prst="rect">
            <a:avLst/>
          </a:prstGeom>
        </p:spPr>
        <p:txBody>
          <a:bodyPr lIns="0" tIns="0" rIns="0" bIns="0" rtlCol="0" anchor="t">
            <a:spAutoFit/>
          </a:bodyPr>
          <a:lstStyle/>
          <a:p>
            <a:pPr algn="just">
              <a:lnSpc>
                <a:spcPts val="1798"/>
              </a:lnSpc>
            </a:pPr>
            <a:endParaRPr>
              <a:latin typeface="Arial" panose="020B0604020202020204" pitchFamily="34" charset="0"/>
              <a:cs typeface="Arial" panose="020B0604020202020204" pitchFamily="34" charset="0"/>
            </a:endParaRPr>
          </a:p>
        </p:txBody>
      </p:sp>
      <p:sp>
        <p:nvSpPr>
          <p:cNvPr id="8" name="TextBox 8"/>
          <p:cNvSpPr txBox="1"/>
          <p:nvPr/>
        </p:nvSpPr>
        <p:spPr>
          <a:xfrm>
            <a:off x="2907989" y="799026"/>
            <a:ext cx="17146097" cy="737189"/>
          </a:xfrm>
          <a:prstGeom prst="rect">
            <a:avLst/>
          </a:prstGeom>
        </p:spPr>
        <p:txBody>
          <a:bodyPr lIns="0" tIns="0" rIns="0" bIns="0" rtlCol="0" anchor="t">
            <a:spAutoFit/>
          </a:bodyPr>
          <a:lstStyle/>
          <a:p>
            <a:pPr algn="ctr">
              <a:lnSpc>
                <a:spcPts val="6298"/>
              </a:lnSpc>
            </a:pPr>
            <a:r>
              <a:rPr lang="en-US" sz="4498" dirty="0" err="1">
                <a:solidFill>
                  <a:srgbClr val="060606"/>
                </a:solidFill>
                <a:latin typeface="Arial" panose="020B0604020202020204" pitchFamily="34" charset="0"/>
                <a:ea typeface="GoodTime Grotesk"/>
                <a:cs typeface="Arial" panose="020B0604020202020204" pitchFamily="34" charset="0"/>
                <a:sym typeface="GoodTime Grotesk"/>
              </a:rPr>
              <a:t>Experiência</a:t>
            </a:r>
            <a:r>
              <a:rPr lang="en-US" sz="4498" dirty="0">
                <a:solidFill>
                  <a:srgbClr val="060606"/>
                </a:solidFill>
                <a:latin typeface="Arial" panose="020B0604020202020204" pitchFamily="34" charset="0"/>
                <a:ea typeface="GoodTime Grotesk"/>
                <a:cs typeface="Arial" panose="020B0604020202020204" pitchFamily="34" charset="0"/>
                <a:sym typeface="GoodTime Grotesk"/>
              </a:rPr>
              <a:t> </a:t>
            </a:r>
            <a:r>
              <a:rPr lang="en-US" sz="4498" dirty="0" err="1">
                <a:solidFill>
                  <a:srgbClr val="060606"/>
                </a:solidFill>
                <a:latin typeface="Arial" panose="020B0604020202020204" pitchFamily="34" charset="0"/>
                <a:ea typeface="GoodTime Grotesk"/>
                <a:cs typeface="Arial" panose="020B0604020202020204" pitchFamily="34" charset="0"/>
                <a:sym typeface="GoodTime Grotesk"/>
              </a:rPr>
              <a:t>exitosa</a:t>
            </a:r>
            <a:r>
              <a:rPr lang="en-US" sz="4498" dirty="0">
                <a:solidFill>
                  <a:srgbClr val="060606"/>
                </a:solidFill>
                <a:latin typeface="Arial" panose="020B0604020202020204" pitchFamily="34" charset="0"/>
                <a:ea typeface="GoodTime Grotesk"/>
                <a:cs typeface="Arial" panose="020B0604020202020204" pitchFamily="34" charset="0"/>
                <a:sym typeface="GoodTime Grotesk"/>
              </a:rPr>
              <a:t> </a:t>
            </a:r>
            <a:r>
              <a:rPr lang="en-US" sz="4498" dirty="0" err="1">
                <a:solidFill>
                  <a:srgbClr val="060606"/>
                </a:solidFill>
                <a:latin typeface="Arial" panose="020B0604020202020204" pitchFamily="34" charset="0"/>
                <a:ea typeface="GoodTime Grotesk"/>
                <a:cs typeface="Arial" panose="020B0604020202020204" pitchFamily="34" charset="0"/>
                <a:sym typeface="GoodTime Grotesk"/>
              </a:rPr>
              <a:t>em</a:t>
            </a:r>
            <a:r>
              <a:rPr lang="en-US" sz="4498" dirty="0">
                <a:solidFill>
                  <a:srgbClr val="060606"/>
                </a:solidFill>
                <a:latin typeface="Arial" panose="020B0604020202020204" pitchFamily="34" charset="0"/>
                <a:ea typeface="GoodTime Grotesk"/>
                <a:cs typeface="Arial" panose="020B0604020202020204" pitchFamily="34" charset="0"/>
                <a:sym typeface="GoodTime Grotesk"/>
              </a:rPr>
              <a:t> </a:t>
            </a:r>
            <a:r>
              <a:rPr lang="en-US" sz="4498" dirty="0" err="1">
                <a:solidFill>
                  <a:srgbClr val="060606"/>
                </a:solidFill>
                <a:latin typeface="Arial" panose="020B0604020202020204" pitchFamily="34" charset="0"/>
                <a:ea typeface="GoodTime Grotesk"/>
                <a:cs typeface="Arial" panose="020B0604020202020204" pitchFamily="34" charset="0"/>
                <a:sym typeface="GoodTime Grotesk"/>
              </a:rPr>
              <a:t>Saúde</a:t>
            </a:r>
            <a:r>
              <a:rPr lang="en-US" sz="4498" dirty="0">
                <a:solidFill>
                  <a:srgbClr val="060606"/>
                </a:solidFill>
                <a:latin typeface="Arial" panose="020B0604020202020204" pitchFamily="34" charset="0"/>
                <a:ea typeface="GoodTime Grotesk"/>
                <a:cs typeface="Arial" panose="020B0604020202020204" pitchFamily="34" charset="0"/>
                <a:sym typeface="GoodTime Grotesk"/>
              </a:rPr>
              <a:t> Mental</a:t>
            </a:r>
          </a:p>
        </p:txBody>
      </p:sp>
      <p:sp>
        <p:nvSpPr>
          <p:cNvPr id="9" name="TextBox 9"/>
          <p:cNvSpPr txBox="1"/>
          <p:nvPr/>
        </p:nvSpPr>
        <p:spPr>
          <a:xfrm>
            <a:off x="6280172" y="6207874"/>
            <a:ext cx="11046549" cy="2665858"/>
          </a:xfrm>
          <a:prstGeom prst="rect">
            <a:avLst/>
          </a:prstGeom>
        </p:spPr>
        <p:txBody>
          <a:bodyPr lIns="0" tIns="0" rIns="0" bIns="0" rtlCol="0" anchor="t">
            <a:spAutoFit/>
          </a:bodyPr>
          <a:lstStyle/>
          <a:p>
            <a:pPr algn="ctr">
              <a:lnSpc>
                <a:spcPts val="3516"/>
              </a:lnSpc>
            </a:pPr>
            <a:r>
              <a:rPr lang="en-US" sz="2511" dirty="0">
                <a:solidFill>
                  <a:srgbClr val="060606"/>
                </a:solidFill>
                <a:latin typeface="Arial" panose="020B0604020202020204" pitchFamily="34" charset="0"/>
                <a:ea typeface="Cy Grotesk Key Bold"/>
                <a:cs typeface="Arial" panose="020B0604020202020204" pitchFamily="34" charset="0"/>
                <a:sym typeface="Cy Grotesk Key Bold"/>
              </a:rPr>
              <a:t>Sorocaba/SP</a:t>
            </a:r>
          </a:p>
          <a:p>
            <a:pPr algn="ctr">
              <a:lnSpc>
                <a:spcPts val="3516"/>
              </a:lnSpc>
            </a:pPr>
            <a:endParaRPr lang="en-US" sz="2511" dirty="0">
              <a:solidFill>
                <a:srgbClr val="060606"/>
              </a:solidFill>
              <a:latin typeface="Arial" panose="020B0604020202020204" pitchFamily="34" charset="0"/>
              <a:ea typeface="Cy Grotesk Key Bold"/>
              <a:cs typeface="Arial" panose="020B0604020202020204" pitchFamily="34" charset="0"/>
              <a:sym typeface="Cy Grotesk Key Bold"/>
            </a:endParaRPr>
          </a:p>
          <a:p>
            <a:pPr algn="ctr">
              <a:lnSpc>
                <a:spcPts val="3516"/>
              </a:lnSpc>
            </a:pPr>
            <a:endParaRPr lang="en-US" sz="2511" dirty="0">
              <a:solidFill>
                <a:srgbClr val="060606"/>
              </a:solidFill>
              <a:latin typeface="Arial" panose="020B0604020202020204" pitchFamily="34" charset="0"/>
              <a:ea typeface="Cy Grotesk Key Bold"/>
              <a:cs typeface="Arial" panose="020B0604020202020204" pitchFamily="34" charset="0"/>
              <a:sym typeface="Cy Grotesk Key Bold"/>
            </a:endParaRPr>
          </a:p>
          <a:p>
            <a:pPr algn="ctr">
              <a:lnSpc>
                <a:spcPts val="3516"/>
              </a:lnSpc>
            </a:pPr>
            <a:r>
              <a:rPr lang="en-US" sz="2511" dirty="0" err="1">
                <a:solidFill>
                  <a:srgbClr val="060606"/>
                </a:solidFill>
                <a:latin typeface="Arial" panose="020B0604020202020204" pitchFamily="34" charset="0"/>
                <a:ea typeface="Cy Grotesk Key Bold"/>
                <a:cs typeface="Arial" panose="020B0604020202020204" pitchFamily="34" charset="0"/>
                <a:sym typeface="Cy Grotesk Key Bold"/>
              </a:rPr>
              <a:t>Geni</a:t>
            </a:r>
            <a:r>
              <a:rPr lang="en-US" sz="2511" dirty="0">
                <a:solidFill>
                  <a:srgbClr val="060606"/>
                </a:solidFill>
                <a:latin typeface="Arial" panose="020B0604020202020204" pitchFamily="34" charset="0"/>
                <a:ea typeface="Cy Grotesk Key Bold"/>
                <a:cs typeface="Arial" panose="020B0604020202020204" pitchFamily="34" charset="0"/>
                <a:sym typeface="Cy Grotesk Key Bold"/>
              </a:rPr>
              <a:t> Garrote</a:t>
            </a:r>
          </a:p>
          <a:p>
            <a:pPr algn="ctr">
              <a:lnSpc>
                <a:spcPts val="3516"/>
              </a:lnSpc>
            </a:pPr>
            <a:r>
              <a:rPr lang="en-US" sz="2511" dirty="0" err="1">
                <a:solidFill>
                  <a:srgbClr val="060606"/>
                </a:solidFill>
                <a:latin typeface="Arial" panose="020B0604020202020204" pitchFamily="34" charset="0"/>
                <a:ea typeface="Cy Grotesk Key"/>
                <a:cs typeface="Arial" panose="020B0604020202020204" pitchFamily="34" charset="0"/>
                <a:sym typeface="Cy Grotesk Key"/>
              </a:rPr>
              <a:t>Terapeuta</a:t>
            </a:r>
            <a:r>
              <a:rPr lang="en-US" sz="2511" dirty="0">
                <a:solidFill>
                  <a:srgbClr val="060606"/>
                </a:solidFill>
                <a:latin typeface="Arial" panose="020B0604020202020204" pitchFamily="34" charset="0"/>
                <a:ea typeface="Cy Grotesk Key"/>
                <a:cs typeface="Arial" panose="020B0604020202020204" pitchFamily="34" charset="0"/>
                <a:sym typeface="Cy Grotesk Key"/>
              </a:rPr>
              <a:t> </a:t>
            </a:r>
            <a:r>
              <a:rPr lang="en-US" sz="2511" dirty="0" err="1">
                <a:solidFill>
                  <a:srgbClr val="060606"/>
                </a:solidFill>
                <a:latin typeface="Arial" panose="020B0604020202020204" pitchFamily="34" charset="0"/>
                <a:ea typeface="Cy Grotesk Key"/>
                <a:cs typeface="Arial" panose="020B0604020202020204" pitchFamily="34" charset="0"/>
                <a:sym typeface="Cy Grotesk Key"/>
              </a:rPr>
              <a:t>Ocupacional</a:t>
            </a:r>
            <a:endParaRPr lang="en-US" sz="2511" dirty="0">
              <a:solidFill>
                <a:srgbClr val="060606"/>
              </a:solidFill>
              <a:latin typeface="Arial" panose="020B0604020202020204" pitchFamily="34" charset="0"/>
              <a:ea typeface="Cy Grotesk Key"/>
              <a:cs typeface="Arial" panose="020B0604020202020204" pitchFamily="34" charset="0"/>
              <a:sym typeface="Cy Grotesk Key"/>
            </a:endParaRPr>
          </a:p>
          <a:p>
            <a:pPr algn="ctr">
              <a:lnSpc>
                <a:spcPts val="3516"/>
              </a:lnSpc>
            </a:pPr>
            <a:endParaRPr lang="en-US" sz="2511" dirty="0">
              <a:solidFill>
                <a:srgbClr val="060606"/>
              </a:solidFill>
              <a:latin typeface="Arial" panose="020B0604020202020204" pitchFamily="34" charset="0"/>
              <a:ea typeface="Cy Grotesk Key"/>
              <a:cs typeface="Arial" panose="020B0604020202020204" pitchFamily="34" charset="0"/>
              <a:sym typeface="Cy Grotesk Key"/>
            </a:endParaRPr>
          </a:p>
        </p:txBody>
      </p:sp>
      <p:pic>
        <p:nvPicPr>
          <p:cNvPr id="4098" name="Picture 2" descr="Prefeitura de Sorocaba - MMF">
            <a:extLst>
              <a:ext uri="{FF2B5EF4-FFF2-40B4-BE49-F238E27FC236}">
                <a16:creationId xmlns:a16="http://schemas.microsoft.com/office/drawing/2014/main" id="{4DD37E60-4535-41E5-AC66-216176B22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901" y="996862"/>
            <a:ext cx="3106470" cy="1273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953B0-72EA-4D0E-8842-9135AB55912D}"/>
              </a:ext>
            </a:extLst>
          </p:cNvPr>
          <p:cNvSpPr>
            <a:spLocks noGrp="1"/>
          </p:cNvSpPr>
          <p:nvPr>
            <p:ph type="title"/>
          </p:nvPr>
        </p:nvSpPr>
        <p:spPr>
          <a:xfrm>
            <a:off x="3810000" y="266700"/>
            <a:ext cx="9906000" cy="1143000"/>
          </a:xfrm>
        </p:spPr>
        <p:txBody>
          <a:bodyPr/>
          <a:lstStyle/>
          <a:p>
            <a:r>
              <a:rPr lang="pt-BR" dirty="0"/>
              <a:t>ATENDIMENTO EM DOMICÍLIO</a:t>
            </a:r>
          </a:p>
        </p:txBody>
      </p:sp>
      <p:sp>
        <p:nvSpPr>
          <p:cNvPr id="3" name="Espaço Reservado para Conteúdo 2">
            <a:extLst>
              <a:ext uri="{FF2B5EF4-FFF2-40B4-BE49-F238E27FC236}">
                <a16:creationId xmlns:a16="http://schemas.microsoft.com/office/drawing/2014/main" id="{530B9A86-C3F2-4843-937D-9DD32F456DC2}"/>
              </a:ext>
            </a:extLst>
          </p:cNvPr>
          <p:cNvSpPr>
            <a:spLocks noGrp="1"/>
          </p:cNvSpPr>
          <p:nvPr>
            <p:ph idx="1"/>
          </p:nvPr>
        </p:nvSpPr>
        <p:spPr>
          <a:xfrm>
            <a:off x="685800" y="2844053"/>
            <a:ext cx="17297400" cy="7467600"/>
          </a:xfrm>
        </p:spPr>
        <p:txBody>
          <a:bodyPr>
            <a:normAutofit/>
          </a:bodyPr>
          <a:lstStyle/>
          <a:p>
            <a:pPr marL="0" indent="0">
              <a:buNone/>
            </a:pPr>
            <a:r>
              <a:rPr lang="pt-BR" sz="2100" dirty="0"/>
              <a:t>A visita domiciliar realizada pela equipe multiprofissional do CAPS  tem como objetivo oferecer uma atenção integral à saúde do usuário, promovendo a continuidade do cuidado e favorecendo a recuperação e o bem-estar da pessoa em seu ambiente familiar e social. A Atenção Domiciliar (AD) é um modelo de cuidado que busca atender às necessidades específicas do paciente, com uma abordagem personalizada e humanizada, respeitando seu contexto de vida e sua realidade.</a:t>
            </a:r>
          </a:p>
          <a:p>
            <a:pPr marL="0" indent="0" algn="just">
              <a:buNone/>
            </a:pPr>
            <a:r>
              <a:rPr lang="pt-BR" sz="2100" dirty="0"/>
              <a:t>A Atenção Domiciliar (AD) realizada pela equipe do CAPS visa proporcionar cuidados de saúde diretamente no domicílio do paciente, buscando promover a saúde, prevenir agravos e realizar o tratamento de doenças ou condições psíquicas, físicas e sociais. A ação é composta por um conjunto de estratégias que envolvem a promoção da saúde mental, o acompanhamento psicossocial, a avaliação e a continuidade dos cuidados terapêuticos. Isso garante que o paciente tenha um suporte contínuo e eficaz, alinhado ao seu Projeto Terapêutico Singular (PTS).</a:t>
            </a:r>
          </a:p>
          <a:p>
            <a:pPr marL="0" indent="0">
              <a:buNone/>
            </a:pPr>
            <a:r>
              <a:rPr lang="pt-BR" sz="2400" b="1" dirty="0"/>
              <a:t>Composição Da Equipe</a:t>
            </a:r>
            <a:br>
              <a:rPr lang="pt-BR" sz="2400" dirty="0"/>
            </a:br>
            <a:r>
              <a:rPr lang="pt-BR" sz="2400" dirty="0"/>
              <a:t>A visita domiciliar é realizada por uma equipe multiprofissional, composta por médicos, psicólogos, terapeutas ocupacionais, enfermeiros, assistentes sociais, educadores físicos e artesãos, todos atuando de forma integrada e colaborativa. Cada profissional contribui com sua expertise para avaliar as diferentes dimensões do cuidado do paciente:</a:t>
            </a:r>
          </a:p>
          <a:p>
            <a:pPr marL="0" indent="0" algn="just">
              <a:buNone/>
            </a:pPr>
            <a:endParaRPr lang="pt-BR" sz="2100" dirty="0"/>
          </a:p>
        </p:txBody>
      </p:sp>
      <p:pic>
        <p:nvPicPr>
          <p:cNvPr id="4" name="Picture 8" descr="ícone De Atendimento Domiciliar Em Quadrinhos Com Ilustração De Casa Em  Fundo Branco Vetor PNG , Apartamento, Mão, Construção Imagem PNG e Vetor  Para Download Gratuito">
            <a:extLst>
              <a:ext uri="{FF2B5EF4-FFF2-40B4-BE49-F238E27FC236}">
                <a16:creationId xmlns:a16="http://schemas.microsoft.com/office/drawing/2014/main" id="{781EB019-03FB-4DBE-B703-9DB3A6F567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1449"/>
            <a:ext cx="1409701"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3BE18-65FF-299F-6C2C-96B680138D3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7FED84-2B82-59CD-F59D-6DCD33A6E742}"/>
              </a:ext>
            </a:extLst>
          </p:cNvPr>
          <p:cNvSpPr>
            <a:spLocks noGrp="1"/>
          </p:cNvSpPr>
          <p:nvPr>
            <p:ph type="title"/>
          </p:nvPr>
        </p:nvSpPr>
        <p:spPr>
          <a:xfrm>
            <a:off x="3810000" y="266700"/>
            <a:ext cx="9906000" cy="1143000"/>
          </a:xfrm>
        </p:spPr>
        <p:txBody>
          <a:bodyPr/>
          <a:lstStyle/>
          <a:p>
            <a:r>
              <a:rPr lang="pt-BR" dirty="0"/>
              <a:t>ATENDIMENTO EM DOMICÍLIO</a:t>
            </a:r>
          </a:p>
        </p:txBody>
      </p:sp>
      <p:sp>
        <p:nvSpPr>
          <p:cNvPr id="3" name="Espaço Reservado para Conteúdo 2">
            <a:extLst>
              <a:ext uri="{FF2B5EF4-FFF2-40B4-BE49-F238E27FC236}">
                <a16:creationId xmlns:a16="http://schemas.microsoft.com/office/drawing/2014/main" id="{D2283BF8-C4A6-A49A-3DB4-04621D4A0A56}"/>
              </a:ext>
            </a:extLst>
          </p:cNvPr>
          <p:cNvSpPr>
            <a:spLocks noGrp="1"/>
          </p:cNvSpPr>
          <p:nvPr>
            <p:ph idx="1"/>
          </p:nvPr>
        </p:nvSpPr>
        <p:spPr>
          <a:xfrm>
            <a:off x="1143000" y="1581150"/>
            <a:ext cx="16040100" cy="8730503"/>
          </a:xfrm>
        </p:spPr>
        <p:txBody>
          <a:bodyPr>
            <a:normAutofit/>
          </a:bodyPr>
          <a:lstStyle/>
          <a:p>
            <a:pPr>
              <a:buFont typeface="Arial" panose="020B0604020202020204" pitchFamily="34" charset="0"/>
              <a:buChar char="•"/>
            </a:pPr>
            <a:endParaRPr lang="pt-BR" sz="2300" b="1" dirty="0"/>
          </a:p>
          <a:p>
            <a:pPr>
              <a:buFont typeface="Arial" panose="020B0604020202020204" pitchFamily="34" charset="0"/>
              <a:buChar char="•"/>
            </a:pPr>
            <a:r>
              <a:rPr lang="pt-BR" sz="2300" b="1" dirty="0"/>
              <a:t>Médicos</a:t>
            </a:r>
            <a:r>
              <a:rPr lang="pt-BR" sz="2300" dirty="0"/>
              <a:t>: Realizam a avaliação psiquiátrica e ajustam os tratamentos médicos, garantindo a adesão à terapêutica proposta.</a:t>
            </a:r>
          </a:p>
          <a:p>
            <a:pPr>
              <a:buFont typeface="Arial" panose="020B0604020202020204" pitchFamily="34" charset="0"/>
              <a:buChar char="•"/>
            </a:pPr>
            <a:r>
              <a:rPr lang="pt-BR" sz="2300" b="1" dirty="0"/>
              <a:t>Psicólogos</a:t>
            </a:r>
            <a:r>
              <a:rPr lang="pt-BR" sz="2300" dirty="0"/>
              <a:t>: Realizam acompanhamento psicológico, oferecendo suporte emocional e ajudando o paciente a lidar com questões de saúde mental, promovendo o fortalecimento das estratégias.</a:t>
            </a:r>
          </a:p>
          <a:p>
            <a:pPr>
              <a:buFont typeface="Arial" panose="020B0604020202020204" pitchFamily="34" charset="0"/>
              <a:buChar char="•"/>
            </a:pPr>
            <a:r>
              <a:rPr lang="pt-BR" sz="2300" b="1" dirty="0"/>
              <a:t>Terapeutas Ocupacionais</a:t>
            </a:r>
            <a:r>
              <a:rPr lang="pt-BR" sz="2300" dirty="0"/>
              <a:t>: Avaliam e intervêm no desenvolvimento das habilidades do paciente, promovendo a reabilitação e a autonomia nas atividades cotidianas.</a:t>
            </a:r>
          </a:p>
          <a:p>
            <a:pPr>
              <a:buFont typeface="Arial" panose="020B0604020202020204" pitchFamily="34" charset="0"/>
              <a:buChar char="•"/>
            </a:pPr>
            <a:r>
              <a:rPr lang="pt-BR" sz="2300" b="1" dirty="0"/>
              <a:t>Equipe de Enfermagem</a:t>
            </a:r>
            <a:r>
              <a:rPr lang="pt-BR" sz="2300" dirty="0"/>
              <a:t>: Realiza o acompanhamento da saúde física do paciente, administração de medicamentos, monitoramento de sinais vitais e cuidados gerais de enfermagem.</a:t>
            </a:r>
          </a:p>
          <a:p>
            <a:pPr>
              <a:buFont typeface="Arial" panose="020B0604020202020204" pitchFamily="34" charset="0"/>
              <a:buChar char="•"/>
            </a:pPr>
            <a:r>
              <a:rPr lang="pt-BR" sz="2300" b="1" dirty="0"/>
              <a:t>Assistentes Sociais</a:t>
            </a:r>
            <a:r>
              <a:rPr lang="pt-BR" sz="2300" dirty="0"/>
              <a:t>: Apoiam na integração do paciente e sua família aos serviços da rede de saúde e políticas públicas, auxiliando na resolução de questões sociais e financeiras que possam interferir no processo de cuidado.</a:t>
            </a:r>
          </a:p>
          <a:p>
            <a:pPr>
              <a:buFont typeface="Arial" panose="020B0604020202020204" pitchFamily="34" charset="0"/>
              <a:buChar char="•"/>
            </a:pPr>
            <a:r>
              <a:rPr lang="pt-BR" sz="2300" b="1" dirty="0"/>
              <a:t>Educadores Físicos</a:t>
            </a:r>
            <a:r>
              <a:rPr lang="pt-BR" sz="2300" dirty="0"/>
              <a:t>: Elaboram e orientam atividades físicas e exercícios que visam melhorar a saúde física e promover o bem-estar.</a:t>
            </a:r>
          </a:p>
          <a:p>
            <a:pPr>
              <a:buFont typeface="Arial" panose="020B0604020202020204" pitchFamily="34" charset="0"/>
              <a:buChar char="•"/>
            </a:pPr>
            <a:r>
              <a:rPr lang="pt-BR" sz="2100" b="1" dirty="0"/>
              <a:t>Artesãos</a:t>
            </a:r>
            <a:r>
              <a:rPr lang="pt-BR" sz="2100" dirty="0"/>
              <a:t>: Desenvolvem atividades terapêuticas por meio da arte, promovendo expressão e ressignificação das experiências de vida do paciente.</a:t>
            </a:r>
          </a:p>
          <a:p>
            <a:pPr marL="0" indent="0" algn="just">
              <a:buNone/>
            </a:pPr>
            <a:endParaRPr lang="pt-BR" dirty="0"/>
          </a:p>
        </p:txBody>
      </p:sp>
      <p:pic>
        <p:nvPicPr>
          <p:cNvPr id="4" name="Picture 8" descr="ícone De Atendimento Domiciliar Em Quadrinhos Com Ilustração De Casa Em  Fundo Branco Vetor PNG , Apartamento, Mão, Construção Imagem PNG e Vetor  Para Download Gratuito">
            <a:extLst>
              <a:ext uri="{FF2B5EF4-FFF2-40B4-BE49-F238E27FC236}">
                <a16:creationId xmlns:a16="http://schemas.microsoft.com/office/drawing/2014/main" id="{68EC925F-1B37-F7E6-FDE7-51486C72E8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71449"/>
            <a:ext cx="1409701"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2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7E80-DABE-05F3-1986-594B724AFBB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411EB0-EDB6-D3D9-EE65-DE732931BBAE}"/>
              </a:ext>
            </a:extLst>
          </p:cNvPr>
          <p:cNvSpPr>
            <a:spLocks noGrp="1"/>
          </p:cNvSpPr>
          <p:nvPr>
            <p:ph type="title"/>
          </p:nvPr>
        </p:nvSpPr>
        <p:spPr>
          <a:xfrm>
            <a:off x="3810000" y="266700"/>
            <a:ext cx="9906000" cy="1143000"/>
          </a:xfrm>
        </p:spPr>
        <p:txBody>
          <a:bodyPr/>
          <a:lstStyle/>
          <a:p>
            <a:r>
              <a:rPr lang="pt-BR" dirty="0"/>
              <a:t>ATENDIMENTO EM DOMICÍLIO</a:t>
            </a:r>
          </a:p>
        </p:txBody>
      </p:sp>
      <p:sp>
        <p:nvSpPr>
          <p:cNvPr id="3" name="Espaço Reservado para Conteúdo 2">
            <a:extLst>
              <a:ext uri="{FF2B5EF4-FFF2-40B4-BE49-F238E27FC236}">
                <a16:creationId xmlns:a16="http://schemas.microsoft.com/office/drawing/2014/main" id="{E49E09AD-EAED-8462-C0BB-0ACD3DFB4214}"/>
              </a:ext>
            </a:extLst>
          </p:cNvPr>
          <p:cNvSpPr>
            <a:spLocks noGrp="1"/>
          </p:cNvSpPr>
          <p:nvPr>
            <p:ph idx="1"/>
          </p:nvPr>
        </p:nvSpPr>
        <p:spPr>
          <a:xfrm>
            <a:off x="723900" y="1409700"/>
            <a:ext cx="16078200" cy="7467600"/>
          </a:xfrm>
        </p:spPr>
        <p:txBody>
          <a:bodyPr>
            <a:normAutofit fontScale="47500" lnSpcReduction="20000"/>
          </a:bodyPr>
          <a:lstStyle/>
          <a:p>
            <a:r>
              <a:rPr lang="pt-BR" sz="5300" b="1" dirty="0"/>
              <a:t>Periodicidade das Visitas</a:t>
            </a:r>
            <a:br>
              <a:rPr lang="pt-BR" sz="5300" dirty="0"/>
            </a:br>
            <a:r>
              <a:rPr lang="pt-BR" sz="5300" dirty="0"/>
              <a:t>As visitas domiciliares são realizadas sempre que a equipe observa a necessidade de um maior entendimento sobre o contexto de vida do usuário. Elas ocorrem, principalmente, nos seguintes momentos:</a:t>
            </a:r>
          </a:p>
          <a:p>
            <a:pPr>
              <a:buFont typeface="+mj-lt"/>
              <a:buAutoNum type="arabicPeriod"/>
            </a:pPr>
            <a:r>
              <a:rPr lang="pt-BR" sz="5300" b="1" dirty="0"/>
              <a:t>Necessidade de ajustes no tratamento</a:t>
            </a:r>
            <a:r>
              <a:rPr lang="pt-BR" sz="5300" dirty="0"/>
              <a:t>: Quando há a necessidade de ajustar a administração de medicamentos, verificar a eficácia da terapêutica proposta ou realizar novos encaminhamentos.</a:t>
            </a:r>
          </a:p>
          <a:p>
            <a:pPr>
              <a:buFont typeface="+mj-lt"/>
              <a:buAutoNum type="arabicPeriod"/>
            </a:pPr>
            <a:r>
              <a:rPr lang="pt-BR" sz="5300" b="1" dirty="0"/>
              <a:t>Frequente ausência de atendimento</a:t>
            </a:r>
            <a:r>
              <a:rPr lang="pt-BR" sz="5300" dirty="0"/>
              <a:t>: Caso o paciente esteja com faltas constantes aos atendimentos presenciais ou aos compromissos previstos no seu Projeto Terapêutico Singular (PTS), a visita domiciliar visa entender os motivos dessas ausências e buscar soluções.</a:t>
            </a:r>
          </a:p>
          <a:p>
            <a:pPr>
              <a:buFont typeface="+mj-lt"/>
              <a:buAutoNum type="arabicPeriod"/>
            </a:pPr>
            <a:r>
              <a:rPr lang="pt-BR" sz="5300" b="1" dirty="0"/>
              <a:t>Avaliação de continuidade do cuidado</a:t>
            </a:r>
            <a:r>
              <a:rPr lang="pt-BR" sz="5300" dirty="0"/>
              <a:t>: A visita também é realizada quando a equipe precisa avaliar o desenvolvimento do tratamento em andamento e garantir que o paciente esteja sendo adequadamente atendido, com a continuidade do cuidado dentro da Rede de Atenção Psicossocial (RAPS).</a:t>
            </a:r>
          </a:p>
          <a:p>
            <a:pPr>
              <a:buFont typeface="+mj-lt"/>
              <a:buAutoNum type="arabicPeriod"/>
            </a:pPr>
            <a:r>
              <a:rPr lang="pt-BR" sz="5300" b="1" dirty="0"/>
              <a:t>Solicitação de avaliação compartilhada</a:t>
            </a:r>
            <a:r>
              <a:rPr lang="pt-BR" sz="5300" dirty="0"/>
              <a:t>: Quando outros serviços ou unidades de saúde solicitam a avaliação da equipe multiprofissional do CAPS III para uma compreensão mais abrangente do caso, a visita domiciliar é agendada para um atendimento conjunto e compartilhado.</a:t>
            </a:r>
          </a:p>
          <a:p>
            <a:pPr algn="just"/>
            <a:endParaRPr lang="pt-BR" dirty="0"/>
          </a:p>
        </p:txBody>
      </p:sp>
    </p:spTree>
    <p:extLst>
      <p:ext uri="{BB962C8B-B14F-4D97-AF65-F5344CB8AC3E}">
        <p14:creationId xmlns:p14="http://schemas.microsoft.com/office/powerpoint/2010/main" val="65958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E7E0776-AA57-6FED-F3BF-83BF636ADA5D}"/>
              </a:ext>
            </a:extLst>
          </p:cNvPr>
          <p:cNvSpPr txBox="1"/>
          <p:nvPr/>
        </p:nvSpPr>
        <p:spPr>
          <a:xfrm>
            <a:off x="4572000" y="342900"/>
            <a:ext cx="11593284" cy="830997"/>
          </a:xfrm>
          <a:prstGeom prst="rect">
            <a:avLst/>
          </a:prstGeom>
          <a:noFill/>
        </p:spPr>
        <p:txBody>
          <a:bodyPr wrap="square">
            <a:spAutoFit/>
          </a:bodyPr>
          <a:lstStyle/>
          <a:p>
            <a:r>
              <a:rPr lang="pt-BR" sz="4800" dirty="0"/>
              <a:t>ATENDIMENTO EM DOMICÍLIO</a:t>
            </a:r>
          </a:p>
        </p:txBody>
      </p:sp>
      <p:sp>
        <p:nvSpPr>
          <p:cNvPr id="5" name="CaixaDeTexto 4">
            <a:extLst>
              <a:ext uri="{FF2B5EF4-FFF2-40B4-BE49-F238E27FC236}">
                <a16:creationId xmlns:a16="http://schemas.microsoft.com/office/drawing/2014/main" id="{C235F17B-A02F-A95C-F6BC-7F64CC3DBF97}"/>
              </a:ext>
            </a:extLst>
          </p:cNvPr>
          <p:cNvSpPr txBox="1"/>
          <p:nvPr/>
        </p:nvSpPr>
        <p:spPr>
          <a:xfrm>
            <a:off x="1447800" y="1409700"/>
            <a:ext cx="16306800" cy="6926383"/>
          </a:xfrm>
          <a:prstGeom prst="rect">
            <a:avLst/>
          </a:prstGeom>
          <a:noFill/>
        </p:spPr>
        <p:txBody>
          <a:bodyPr wrap="square">
            <a:spAutoFit/>
          </a:bodyPr>
          <a:lstStyle/>
          <a:p>
            <a:endParaRPr lang="pt-BR" sz="2100" b="1" dirty="0"/>
          </a:p>
          <a:p>
            <a:r>
              <a:rPr lang="pt-BR" sz="2100" b="1" dirty="0"/>
              <a:t>Impacto e Importância da Visita Domiciliar</a:t>
            </a:r>
          </a:p>
          <a:p>
            <a:pPr>
              <a:lnSpc>
                <a:spcPct val="150000"/>
              </a:lnSpc>
            </a:pPr>
            <a:br>
              <a:rPr lang="pt-BR" sz="2100" dirty="0"/>
            </a:br>
            <a:r>
              <a:rPr lang="pt-BR" sz="2500" dirty="0"/>
              <a:t>A visita domiciliar realizada pelo CAPS representa um passo importante na humanização do atendimento, uma vez que aproxima os profissionais de saúde da realidade do paciente. Essa ação permite compreender as condições de vida, os vínculos familiares e as barreiras que podem impactar a adesão ao tratamento. Além disso, promove a inclusão e o fortalecimento do paciente e sua família dentro do sistema de saúde, criando uma rede de apoio que vai além da unidade de saúde, abrangendo o próprio ambiente de convivência do paciente.</a:t>
            </a:r>
          </a:p>
          <a:p>
            <a:pPr>
              <a:lnSpc>
                <a:spcPct val="150000"/>
              </a:lnSpc>
            </a:pPr>
            <a:r>
              <a:rPr lang="pt-BR" sz="2500" dirty="0"/>
              <a:t>Por meio da visita domiciliar, a equipe multiprofissional pode intervir de maneira mais eficaz, ajustando tratamentos e estratégias de cuidado conforme as necessidades individuais, sempre com o objetivo de melhorar a qualidade de vida do paciente, garantindo sua autonomia e sua participação ativa no processo de recuperação.</a:t>
            </a:r>
          </a:p>
          <a:p>
            <a:pPr>
              <a:lnSpc>
                <a:spcPct val="150000"/>
              </a:lnSpc>
            </a:pPr>
            <a:r>
              <a:rPr lang="pt-BR" sz="2500" dirty="0"/>
              <a:t>A ação também visa fortalecer a rede de cuidados psicossociais, integrando diferentes serviços e dispositivos de saúde e assistência social, promovendo um cuidado contínuo e eficaz, ajustado à realidade de cada paciente</a:t>
            </a:r>
          </a:p>
        </p:txBody>
      </p:sp>
    </p:spTree>
    <p:extLst>
      <p:ext uri="{BB962C8B-B14F-4D97-AF65-F5344CB8AC3E}">
        <p14:creationId xmlns:p14="http://schemas.microsoft.com/office/powerpoint/2010/main" val="142872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05EA4-6DEA-4572-B411-F94BE6A527BC}"/>
              </a:ext>
            </a:extLst>
          </p:cNvPr>
          <p:cNvSpPr>
            <a:spLocks noGrp="1"/>
          </p:cNvSpPr>
          <p:nvPr>
            <p:ph type="title"/>
          </p:nvPr>
        </p:nvSpPr>
        <p:spPr>
          <a:xfrm>
            <a:off x="2362200" y="266700"/>
            <a:ext cx="13868400" cy="1143000"/>
          </a:xfrm>
        </p:spPr>
        <p:txBody>
          <a:bodyPr/>
          <a:lstStyle/>
          <a:p>
            <a:r>
              <a:rPr lang="pt-BR" dirty="0"/>
              <a:t>Atendimento em Domicílio</a:t>
            </a:r>
          </a:p>
        </p:txBody>
      </p:sp>
      <p:pic>
        <p:nvPicPr>
          <p:cNvPr id="1026" name="Picture 2" descr="Concurseiros de Serviço Social: Visita Domiciliar Para Concursos de Serviço  Social">
            <a:extLst>
              <a:ext uri="{FF2B5EF4-FFF2-40B4-BE49-F238E27FC236}">
                <a16:creationId xmlns:a16="http://schemas.microsoft.com/office/drawing/2014/main" id="{D6B59AFF-DF9E-4696-861E-8A3903158E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904037" y="3916363"/>
            <a:ext cx="49530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idados Paliativos — Instituto Nacional de Câncer - INCA">
            <a:extLst>
              <a:ext uri="{FF2B5EF4-FFF2-40B4-BE49-F238E27FC236}">
                <a16:creationId xmlns:a16="http://schemas.microsoft.com/office/drawing/2014/main" id="{7BEBC108-D6F6-406B-ADF5-C8FC3B70F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796" y="2881342"/>
            <a:ext cx="5289478" cy="3744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ustração de terapia ocupacional de design plano desenhado à mão | Vetor  Premium">
            <a:extLst>
              <a:ext uri="{FF2B5EF4-FFF2-40B4-BE49-F238E27FC236}">
                <a16:creationId xmlns:a16="http://schemas.microsoft.com/office/drawing/2014/main" id="{51BB9497-11AD-40C9-9C5A-A851D00EE0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914" y="3136613"/>
            <a:ext cx="4581525" cy="4581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ícone De Atendimento Domiciliar Em Quadrinhos Com Ilustração De Casa Em  Fundo Branco Vetor PNG , Apartamento, Mão, Construção Imagem PNG e Vetor  Para Download Gratuito">
            <a:extLst>
              <a:ext uri="{FF2B5EF4-FFF2-40B4-BE49-F238E27FC236}">
                <a16:creationId xmlns:a16="http://schemas.microsoft.com/office/drawing/2014/main" id="{C55C1D46-2DC8-4CBB-80FB-483F045B4C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699" y="457199"/>
            <a:ext cx="1409701"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2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1D5DB-91B0-469C-9819-7EEB6FC16360}"/>
              </a:ext>
            </a:extLst>
          </p:cNvPr>
          <p:cNvSpPr>
            <a:spLocks noGrp="1"/>
          </p:cNvSpPr>
          <p:nvPr>
            <p:ph type="title"/>
          </p:nvPr>
        </p:nvSpPr>
        <p:spPr>
          <a:xfrm>
            <a:off x="4114800" y="876300"/>
            <a:ext cx="9829800" cy="1143000"/>
          </a:xfrm>
        </p:spPr>
        <p:txBody>
          <a:bodyPr/>
          <a:lstStyle/>
          <a:p>
            <a:r>
              <a:rPr lang="pt-BR" dirty="0"/>
              <a:t>ATENDIMENTO EM DOMICÍLIO</a:t>
            </a:r>
          </a:p>
        </p:txBody>
      </p:sp>
      <p:sp>
        <p:nvSpPr>
          <p:cNvPr id="3" name="Espaço Reservado para Conteúdo 2">
            <a:extLst>
              <a:ext uri="{FF2B5EF4-FFF2-40B4-BE49-F238E27FC236}">
                <a16:creationId xmlns:a16="http://schemas.microsoft.com/office/drawing/2014/main" id="{AB3D5289-9BB3-45D5-B497-CFBB23865589}"/>
              </a:ext>
            </a:extLst>
          </p:cNvPr>
          <p:cNvSpPr>
            <a:spLocks noGrp="1"/>
          </p:cNvSpPr>
          <p:nvPr>
            <p:ph idx="1"/>
          </p:nvPr>
        </p:nvSpPr>
        <p:spPr>
          <a:xfrm>
            <a:off x="2514600" y="2705100"/>
            <a:ext cx="13792200" cy="6477000"/>
          </a:xfrm>
        </p:spPr>
        <p:txBody>
          <a:bodyPr>
            <a:normAutofit fontScale="85000" lnSpcReduction="20000"/>
          </a:bodyPr>
          <a:lstStyle/>
          <a:p>
            <a:pPr algn="ctr"/>
            <a:r>
              <a:rPr lang="pt-BR" dirty="0"/>
              <a:t>Terapeuta Ocupacional: Geni Garrote.</a:t>
            </a:r>
          </a:p>
          <a:p>
            <a:pPr algn="ctr"/>
            <a:r>
              <a:rPr lang="pt-BR" dirty="0"/>
              <a:t>CAPS III ARTE DO ENCONTRO – VIVER EM LIBERDADE</a:t>
            </a:r>
          </a:p>
          <a:p>
            <a:pPr algn="ctr"/>
            <a:r>
              <a:rPr lang="pt-BR" dirty="0"/>
              <a:t>Organização Social: Instituto Nacional de Saúde e Pesquisa em Saúde – INSAÚDE</a:t>
            </a:r>
          </a:p>
          <a:p>
            <a:endParaRPr lang="pt-BR" dirty="0"/>
          </a:p>
          <a:p>
            <a:pPr marL="0" indent="0" algn="ctr">
              <a:buNone/>
            </a:pPr>
            <a:r>
              <a:rPr lang="pt-BR" dirty="0"/>
              <a:t>Coordenação Técnica Caps III Arte do Encontro: Tathiana S. </a:t>
            </a:r>
            <a:r>
              <a:rPr lang="pt-BR" dirty="0" err="1"/>
              <a:t>Blaseck</a:t>
            </a:r>
            <a:endParaRPr lang="pt-BR" dirty="0"/>
          </a:p>
          <a:p>
            <a:pPr marL="0" indent="0" algn="ctr">
              <a:buNone/>
            </a:pPr>
            <a:r>
              <a:rPr lang="pt-BR" dirty="0"/>
              <a:t>Coordenação Técnica Caps III Viver em Liberdade: Marina Camargo</a:t>
            </a:r>
          </a:p>
          <a:p>
            <a:pPr marL="0" indent="0" algn="ctr">
              <a:buNone/>
            </a:pPr>
            <a:r>
              <a:rPr lang="pt-BR" dirty="0"/>
              <a:t>Gerência Administrativa: Dayana Dutra</a:t>
            </a:r>
          </a:p>
          <a:p>
            <a:pPr marL="0" indent="0" algn="ctr">
              <a:buNone/>
            </a:pPr>
            <a:endParaRPr lang="pt-BR" dirty="0"/>
          </a:p>
          <a:p>
            <a:pPr marL="0" indent="0" algn="ctr">
              <a:buNone/>
            </a:pPr>
            <a:r>
              <a:rPr lang="pt-BR" dirty="0" err="1"/>
              <a:t>Email</a:t>
            </a:r>
            <a:r>
              <a:rPr lang="pt-BR" dirty="0"/>
              <a:t>: </a:t>
            </a:r>
            <a:r>
              <a:rPr lang="pt-BR" dirty="0">
                <a:hlinkClick r:id="rId2"/>
              </a:rPr>
              <a:t>dayana.viveremliberdade@capsinsaude.org.br</a:t>
            </a:r>
            <a:endParaRPr lang="pt-BR" dirty="0"/>
          </a:p>
          <a:p>
            <a:pPr marL="0" indent="0" algn="ctr">
              <a:buFont typeface="Arial" pitchFamily="34" charset="0"/>
              <a:buNone/>
            </a:pPr>
            <a:r>
              <a:rPr lang="pt-BR" b="1" spc="-32" dirty="0">
                <a:latin typeface="+mj-lt"/>
                <a:ea typeface="Cy Grotesk Wide Ultra-Bold"/>
                <a:cs typeface="Times New Roman" panose="02020603050405020304" pitchFamily="18" charset="0"/>
                <a:sym typeface="Cy Grotesk Wide Ultra-Bold"/>
                <a:hlinkClick r:id="rId3">
                  <a:extLst>
                    <a:ext uri="{A12FA001-AC4F-418D-AE19-62706E023703}">
                      <ahyp:hlinkClr xmlns:ahyp="http://schemas.microsoft.com/office/drawing/2018/hyperlinkcolor" val="tx"/>
                    </a:ext>
                  </a:extLst>
                </a:hlinkClick>
              </a:rPr>
              <a:t>caps3artedoencontro@gmail.com</a:t>
            </a:r>
            <a:r>
              <a:rPr lang="pt-BR" b="1" spc="-32" dirty="0">
                <a:latin typeface="+mj-lt"/>
                <a:ea typeface="Cy Grotesk Wide Ultra-Bold"/>
                <a:cs typeface="Times New Roman" panose="02020603050405020304" pitchFamily="18" charset="0"/>
                <a:sym typeface="Cy Grotesk Wide Ultra-Bold"/>
              </a:rPr>
              <a:t> </a:t>
            </a:r>
          </a:p>
          <a:p>
            <a:pPr marL="0" indent="0" algn="ctr">
              <a:buFont typeface="Arial" pitchFamily="34" charset="0"/>
              <a:buNone/>
            </a:pPr>
            <a:r>
              <a:rPr lang="pt-BR" b="1" spc="-32" dirty="0">
                <a:latin typeface="+mj-lt"/>
                <a:ea typeface="Cy Grotesk Wide Ultra-Bold"/>
                <a:cs typeface="Times New Roman" panose="02020603050405020304" pitchFamily="18" charset="0"/>
                <a:sym typeface="Cy Grotesk Wide Ultra-Bold"/>
              </a:rPr>
              <a:t>caps3viveremliberdade@gmail.com</a:t>
            </a:r>
          </a:p>
          <a:p>
            <a:pPr marL="0" indent="0" algn="ctr">
              <a:buNone/>
            </a:pPr>
            <a:endParaRPr lang="pt-BR" dirty="0"/>
          </a:p>
          <a:p>
            <a:pPr marL="0" indent="0">
              <a:buNone/>
            </a:pPr>
            <a:endParaRPr lang="pt-BR" dirty="0"/>
          </a:p>
        </p:txBody>
      </p:sp>
      <p:pic>
        <p:nvPicPr>
          <p:cNvPr id="4" name="Picture 8" descr="ícone De Atendimento Domiciliar Em Quadrinhos Com Ilustração De Casa Em  Fundo Branco Vetor PNG , Apartamento, Mão, Construção Imagem PNG e Vetor  Para Download Gratuito">
            <a:extLst>
              <a:ext uri="{FF2B5EF4-FFF2-40B4-BE49-F238E27FC236}">
                <a16:creationId xmlns:a16="http://schemas.microsoft.com/office/drawing/2014/main" id="{32209097-1FCF-4795-ABA6-CFD891DF93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99" y="457199"/>
            <a:ext cx="1409701"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14053"/>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494</TotalTime>
  <Words>901</Words>
  <Application>Microsoft Office PowerPoint</Application>
  <PresentationFormat>Personalizar</PresentationFormat>
  <Paragraphs>47</Paragraphs>
  <Slides>7</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7</vt:i4>
      </vt:variant>
    </vt:vector>
  </HeadingPairs>
  <TitlesOfParts>
    <vt:vector size="10" baseType="lpstr">
      <vt:lpstr>Arial</vt:lpstr>
      <vt:lpstr>Gill Sans MT</vt:lpstr>
      <vt:lpstr>Galeria</vt:lpstr>
      <vt:lpstr>Apresentação do PowerPoint</vt:lpstr>
      <vt:lpstr>ATENDIMENTO EM DOMICÍLIO</vt:lpstr>
      <vt:lpstr>ATENDIMENTO EM DOMICÍLIO</vt:lpstr>
      <vt:lpstr>ATENDIMENTO EM DOMICÍLIO</vt:lpstr>
      <vt:lpstr>Apresentação do PowerPoint</vt:lpstr>
      <vt:lpstr>Atendimento em Domicílio</vt:lpstr>
      <vt:lpstr>ATENDIMENTO EM DOMICÍLIO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Cartão convite de inauguração simples dourado (Apresentação)</dc:title>
  <dc:creator>SMSI</dc:creator>
  <cp:lastModifiedBy>User</cp:lastModifiedBy>
  <cp:revision>14</cp:revision>
  <dcterms:created xsi:type="dcterms:W3CDTF">2006-08-16T00:00:00Z</dcterms:created>
  <dcterms:modified xsi:type="dcterms:W3CDTF">2024-11-15T16:59:13Z</dcterms:modified>
  <dc:identifier>DAGNwUaz2dM</dc:identifier>
</cp:coreProperties>
</file>