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ooper BT Bold Italics" panose="0208080405030B090404" pitchFamily="18" charset="0"/>
      <p:regular r:id="rId8"/>
    </p:embeddedFont>
    <p:embeddedFont>
      <p:font typeface="Lato" panose="02000000000000000000" pitchFamily="2" charset="0"/>
      <p:regular r:id="rId9"/>
    </p:embeddedFont>
    <p:embeddedFont>
      <p:font typeface="Lato Bold" panose="020F0502020204030203"/>
      <p:regular r:id="rId10"/>
    </p:embeddedFont>
    <p:embeddedFont>
      <p:font typeface="Poppins Heavy"/>
      <p:regular r:id="rId11"/>
    </p:embeddedFont>
    <p:embeddedFont>
      <p:font typeface="Poppins Ultra-Bold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font" Target="fonts/font5.fntdata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font" Target="fonts/font4.fntdata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font" Target="fonts/font3.fntdata" /><Relationship Id="rId4" Type="http://schemas.openxmlformats.org/officeDocument/2006/relationships/slide" Target="slides/slide3.xml" /><Relationship Id="rId9" Type="http://schemas.openxmlformats.org/officeDocument/2006/relationships/font" Target="fonts/font2.fntdata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705320" y="2449761"/>
            <a:ext cx="6566081" cy="6148315"/>
            <a:chOff x="0" y="0"/>
            <a:chExt cx="1913890" cy="17921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792119"/>
            </a:xfrm>
            <a:custGeom>
              <a:avLst/>
              <a:gdLst/>
              <a:ahLst/>
              <a:cxnLst/>
              <a:rect l="l" t="t" r="r" b="b"/>
              <a:pathLst>
                <a:path w="1913890" h="1792119">
                  <a:moveTo>
                    <a:pt x="0" y="0"/>
                  </a:moveTo>
                  <a:lnTo>
                    <a:pt x="1913890" y="0"/>
                  </a:lnTo>
                  <a:lnTo>
                    <a:pt x="1913890" y="1792119"/>
                  </a:lnTo>
                  <a:lnTo>
                    <a:pt x="0" y="1792119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41602" y="2203776"/>
            <a:ext cx="11927457" cy="6085212"/>
          </a:xfrm>
          <a:custGeom>
            <a:avLst/>
            <a:gdLst/>
            <a:ahLst/>
            <a:cxnLst/>
            <a:rect l="l" t="t" r="r" b="b"/>
            <a:pathLst>
              <a:path w="11927457" h="6085212">
                <a:moveTo>
                  <a:pt x="0" y="0"/>
                </a:moveTo>
                <a:lnTo>
                  <a:pt x="11927457" y="0"/>
                </a:lnTo>
                <a:lnTo>
                  <a:pt x="11927457" y="6085211"/>
                </a:lnTo>
                <a:lnTo>
                  <a:pt x="0" y="6085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2700000">
            <a:off x="10102060" y="8586375"/>
            <a:ext cx="5359078" cy="5359078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50004" y="8288987"/>
            <a:ext cx="2559748" cy="1497433"/>
          </a:xfrm>
          <a:custGeom>
            <a:avLst/>
            <a:gdLst/>
            <a:ahLst/>
            <a:cxnLst/>
            <a:rect l="l" t="t" r="r" b="b"/>
            <a:pathLst>
              <a:path w="2559748" h="1497433">
                <a:moveTo>
                  <a:pt x="0" y="0"/>
                </a:moveTo>
                <a:lnTo>
                  <a:pt x="2559749" y="0"/>
                </a:lnTo>
                <a:lnTo>
                  <a:pt x="2559749" y="1497434"/>
                </a:lnTo>
                <a:lnTo>
                  <a:pt x="0" y="1497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14578" y="8176788"/>
            <a:ext cx="1907577" cy="1670426"/>
          </a:xfrm>
          <a:custGeom>
            <a:avLst/>
            <a:gdLst/>
            <a:ahLst/>
            <a:cxnLst/>
            <a:rect l="l" t="t" r="r" b="b"/>
            <a:pathLst>
              <a:path w="1907577" h="1670426">
                <a:moveTo>
                  <a:pt x="0" y="0"/>
                </a:moveTo>
                <a:lnTo>
                  <a:pt x="1907577" y="0"/>
                </a:lnTo>
                <a:lnTo>
                  <a:pt x="1907577" y="1670425"/>
                </a:lnTo>
                <a:lnTo>
                  <a:pt x="0" y="1670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19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58893" y="619553"/>
            <a:ext cx="3462488" cy="5883627"/>
          </a:xfrm>
          <a:custGeom>
            <a:avLst/>
            <a:gdLst/>
            <a:ahLst/>
            <a:cxnLst/>
            <a:rect l="l" t="t" r="r" b="b"/>
            <a:pathLst>
              <a:path w="3462488" h="5883627">
                <a:moveTo>
                  <a:pt x="0" y="0"/>
                </a:moveTo>
                <a:lnTo>
                  <a:pt x="3462488" y="0"/>
                </a:lnTo>
                <a:lnTo>
                  <a:pt x="3462488" y="5883627"/>
                </a:lnTo>
                <a:lnTo>
                  <a:pt x="0" y="5883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22155" y="7950139"/>
            <a:ext cx="3535342" cy="2336861"/>
          </a:xfrm>
          <a:custGeom>
            <a:avLst/>
            <a:gdLst/>
            <a:ahLst/>
            <a:cxnLst/>
            <a:rect l="l" t="t" r="r" b="b"/>
            <a:pathLst>
              <a:path w="3535342" h="2336861">
                <a:moveTo>
                  <a:pt x="0" y="0"/>
                </a:moveTo>
                <a:lnTo>
                  <a:pt x="3535341" y="0"/>
                </a:lnTo>
                <a:lnTo>
                  <a:pt x="3535341" y="2336861"/>
                </a:lnTo>
                <a:lnTo>
                  <a:pt x="0" y="2336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23453" y="2559908"/>
            <a:ext cx="14737412" cy="206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19"/>
              </a:lnSpc>
            </a:pPr>
            <a:r>
              <a:rPr lang="en-US" sz="14018" spc="700">
                <a:solidFill>
                  <a:srgbClr val="2B4A9D"/>
                </a:solidFill>
                <a:latin typeface="Poppins Heavy"/>
                <a:ea typeface="Poppins Heavy"/>
                <a:cs typeface="Poppins Heavy"/>
                <a:sym typeface="Poppins Heavy"/>
              </a:rPr>
              <a:t>CAPS AD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5151" y="4401249"/>
            <a:ext cx="13464443" cy="40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8"/>
              </a:lnSpc>
            </a:pPr>
            <a:r>
              <a:rPr lang="en-US" sz="2384" spc="23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CENTRO DE ATENÇÃO PISICOSOCIAL ALCOOL E DROGAS</a:t>
            </a:r>
          </a:p>
        </p:txBody>
      </p:sp>
      <p:grpSp>
        <p:nvGrpSpPr>
          <p:cNvPr id="15" name="Group 15"/>
          <p:cNvGrpSpPr/>
          <p:nvPr/>
        </p:nvGrpSpPr>
        <p:grpSpPr>
          <a:xfrm rot="2700000">
            <a:off x="14947807" y="2306298"/>
            <a:ext cx="6701180" cy="6701180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846743" y="4919506"/>
            <a:ext cx="4640387" cy="45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8"/>
              </a:lnSpc>
            </a:pPr>
            <a:r>
              <a:rPr lang="en-US" sz="3083" spc="308">
                <a:solidFill>
                  <a:srgbClr val="5271FF"/>
                </a:solidFill>
                <a:latin typeface="Poppins Heavy"/>
                <a:ea typeface="Poppins Heavy"/>
                <a:cs typeface="Poppins Heavy"/>
                <a:sym typeface="Poppins Heavy"/>
              </a:rPr>
              <a:t>ITAPEVA-SP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1143419" y="8043030"/>
            <a:ext cx="6164339" cy="61643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143419" y="-3920369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55892" y="1638284"/>
            <a:ext cx="5803408" cy="7726478"/>
            <a:chOff x="0" y="0"/>
            <a:chExt cx="3663950" cy="487807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2978" r="-29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1057275"/>
            <a:ext cx="913575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>
                <a:solidFill>
                  <a:srgbClr val="2B4A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OBJETIVO</a:t>
            </a:r>
          </a:p>
        </p:txBody>
      </p:sp>
      <p:grpSp>
        <p:nvGrpSpPr>
          <p:cNvPr id="14" name="Group 14"/>
          <p:cNvGrpSpPr/>
          <p:nvPr/>
        </p:nvGrpSpPr>
        <p:grpSpPr>
          <a:xfrm rot="5400000">
            <a:off x="-1309" y="1309"/>
            <a:ext cx="1635964" cy="1633346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2801442"/>
            <a:ext cx="9135755" cy="610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867" spc="286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O PROJETO CAPS AD NA RUA VISA AMPLIAR O ACESSO DA POPULAÇÃO EM SITUAÇÃO DE RUA AO SERVIÇO DE SAÚDE MENTAL,</a:t>
            </a:r>
          </a:p>
          <a:p>
            <a:pPr algn="l">
              <a:lnSpc>
                <a:spcPts val="4014"/>
              </a:lnSpc>
            </a:pPr>
            <a:r>
              <a:rPr lang="en-US" sz="2867" spc="286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OFERECENDO DE MANEIRA MAIS PONTUAL, A ATENÇÃO INTEGRAL À SAÚDE DO DEPENDENTE QUIMICO. </a:t>
            </a:r>
          </a:p>
          <a:p>
            <a:pPr algn="l">
              <a:lnSpc>
                <a:spcPts val="4014"/>
              </a:lnSpc>
            </a:pPr>
            <a:r>
              <a:rPr lang="en-US" sz="2867" spc="286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DESTACAMOS QUE OS ATENDIMENTOS SÃO BASEADOS EM ORIENTAÇÕES E SENSIBILIZAÇÕES QUANTO ÀS CONSEQUENCIAS DO USO ABUSIVO DE SUBSTANCIAS PSICOATIVAS E DO ÁLCOOL.</a:t>
            </a:r>
          </a:p>
          <a:p>
            <a:pPr algn="l">
              <a:lnSpc>
                <a:spcPts val="4014"/>
              </a:lnSpc>
            </a:pPr>
            <a:endParaRPr lang="en-US" sz="2867" spc="286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3001" y="-1128319"/>
            <a:ext cx="5770168" cy="577016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19687" y="566151"/>
            <a:ext cx="2396931" cy="9154697"/>
            <a:chOff x="0" y="0"/>
            <a:chExt cx="874407" cy="33396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4407" cy="3339659"/>
            </a:xfrm>
            <a:custGeom>
              <a:avLst/>
              <a:gdLst/>
              <a:ahLst/>
              <a:cxnLst/>
              <a:rect l="l" t="t" r="r" b="b"/>
              <a:pathLst>
                <a:path w="874407" h="3339659">
                  <a:moveTo>
                    <a:pt x="0" y="0"/>
                  </a:moveTo>
                  <a:lnTo>
                    <a:pt x="874407" y="0"/>
                  </a:lnTo>
                  <a:lnTo>
                    <a:pt x="874407" y="3339659"/>
                  </a:lnTo>
                  <a:lnTo>
                    <a:pt x="0" y="3339659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99522" y="1028700"/>
            <a:ext cx="6198563" cy="8229600"/>
            <a:chOff x="0" y="0"/>
            <a:chExt cx="8264751" cy="109728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377" r="1377"/>
            <a:stretch>
              <a:fillRect/>
            </a:stretch>
          </p:blipFill>
          <p:spPr>
            <a:xfrm>
              <a:off x="0" y="0"/>
              <a:ext cx="8264751" cy="109728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19537" y="8172754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618228" y="566151"/>
            <a:ext cx="1635964" cy="163334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19537" y="1057275"/>
            <a:ext cx="9087036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>
                <a:solidFill>
                  <a:srgbClr val="2B4A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EQUIPE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332" y="3592871"/>
            <a:ext cx="9601241" cy="3090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3"/>
              </a:lnSpc>
            </a:pPr>
            <a:r>
              <a:rPr lang="en-US" sz="4488" spc="448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ASSISTENTE SOCIAL</a:t>
            </a:r>
          </a:p>
          <a:p>
            <a:pPr algn="ctr">
              <a:lnSpc>
                <a:spcPts val="6283"/>
              </a:lnSpc>
            </a:pPr>
            <a:r>
              <a:rPr lang="en-US" sz="4488" spc="448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PSICÓLOGA</a:t>
            </a:r>
          </a:p>
          <a:p>
            <a:pPr algn="ctr">
              <a:lnSpc>
                <a:spcPts val="5770"/>
              </a:lnSpc>
            </a:pPr>
            <a:r>
              <a:rPr lang="en-US" sz="4121" spc="412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TÉCNICO DE ENFERMAGEM</a:t>
            </a:r>
          </a:p>
          <a:p>
            <a:pPr algn="ctr">
              <a:lnSpc>
                <a:spcPts val="6283"/>
              </a:lnSpc>
            </a:pPr>
            <a:r>
              <a:rPr lang="en-US" sz="4488" spc="448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ENFERMEIRO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1143419" y="8043030"/>
            <a:ext cx="6164339" cy="61643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2732569" y="-5805051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-1309" y="1309"/>
            <a:ext cx="1635964" cy="163334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1819831" y="2744673"/>
            <a:ext cx="5439469" cy="6537439"/>
          </a:xfrm>
          <a:custGeom>
            <a:avLst/>
            <a:gdLst/>
            <a:ahLst/>
            <a:cxnLst/>
            <a:rect l="l" t="t" r="r" b="b"/>
            <a:pathLst>
              <a:path w="5439469" h="6537439">
                <a:moveTo>
                  <a:pt x="0" y="0"/>
                </a:moveTo>
                <a:lnTo>
                  <a:pt x="5439469" y="0"/>
                </a:lnTo>
                <a:lnTo>
                  <a:pt x="5439469" y="6537438"/>
                </a:lnTo>
                <a:lnTo>
                  <a:pt x="0" y="6537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9" r="-310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698137" y="1707244"/>
            <a:ext cx="17593803" cy="86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3"/>
              </a:lnSpc>
            </a:pPr>
            <a:r>
              <a:rPr lang="en-US" sz="5917" spc="295">
                <a:solidFill>
                  <a:srgbClr val="2B4A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QUEM O CAPS AD ATENDE NA RUA: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6673" y="3048635"/>
            <a:ext cx="10639219" cy="3660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5"/>
              </a:lnSpc>
            </a:pPr>
            <a:endParaRPr/>
          </a:p>
          <a:p>
            <a:pPr algn="l">
              <a:lnSpc>
                <a:spcPts val="5095"/>
              </a:lnSpc>
            </a:pPr>
            <a:r>
              <a:rPr lang="en-US" sz="3639" spc="363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PESSOAS EM CONDIÇÃO DE RUA </a:t>
            </a:r>
          </a:p>
          <a:p>
            <a:pPr algn="l">
              <a:lnSpc>
                <a:spcPts val="5095"/>
              </a:lnSpc>
            </a:pPr>
            <a:r>
              <a:rPr lang="en-US" sz="3639" spc="363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EM USO ABUSIVO E COMPULSIVO DE ÁLCOOL E OUTRAS DROGAS.</a:t>
            </a:r>
          </a:p>
          <a:p>
            <a:pPr algn="l">
              <a:lnSpc>
                <a:spcPts val="4350"/>
              </a:lnSpc>
            </a:pPr>
            <a:endParaRPr lang="en-US" sz="3639" spc="363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350"/>
              </a:lnSpc>
            </a:pPr>
            <a:endParaRPr lang="en-US" sz="3639" spc="363">
              <a:solidFill>
                <a:srgbClr val="00000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5131" y="0"/>
            <a:ext cx="18556362" cy="10287000"/>
          </a:xfrm>
          <a:custGeom>
            <a:avLst/>
            <a:gdLst/>
            <a:ahLst/>
            <a:cxnLst/>
            <a:rect l="l" t="t" r="r" b="b"/>
            <a:pathLst>
              <a:path w="18556362" h="10287000">
                <a:moveTo>
                  <a:pt x="0" y="0"/>
                </a:moveTo>
                <a:lnTo>
                  <a:pt x="18556362" y="0"/>
                </a:lnTo>
                <a:lnTo>
                  <a:pt x="185563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9000"/>
            </a:blip>
            <a:stretch>
              <a:fillRect l="-4329" r="-432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700000">
            <a:off x="15425020" y="2294952"/>
            <a:ext cx="5961041" cy="5744719"/>
            <a:chOff x="0" y="0"/>
            <a:chExt cx="1737532" cy="16744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7532" cy="1674478"/>
            </a:xfrm>
            <a:custGeom>
              <a:avLst/>
              <a:gdLst/>
              <a:ahLst/>
              <a:cxnLst/>
              <a:rect l="l" t="t" r="r" b="b"/>
              <a:pathLst>
                <a:path w="1737532" h="1674478">
                  <a:moveTo>
                    <a:pt x="0" y="0"/>
                  </a:moveTo>
                  <a:lnTo>
                    <a:pt x="1737532" y="0"/>
                  </a:lnTo>
                  <a:lnTo>
                    <a:pt x="1737532" y="1674478"/>
                  </a:lnTo>
                  <a:lnTo>
                    <a:pt x="0" y="167447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5" name="Group 5"/>
          <p:cNvGrpSpPr/>
          <p:nvPr/>
        </p:nvGrpSpPr>
        <p:grpSpPr>
          <a:xfrm rot="2700000">
            <a:off x="15939281" y="2240871"/>
            <a:ext cx="5852880" cy="5852880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2700000">
            <a:off x="13978708" y="7070206"/>
            <a:ext cx="4150482" cy="8526269"/>
            <a:chOff x="0" y="0"/>
            <a:chExt cx="1288632" cy="26472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88632" cy="2647217"/>
            </a:xfrm>
            <a:custGeom>
              <a:avLst/>
              <a:gdLst/>
              <a:ahLst/>
              <a:cxnLst/>
              <a:rect l="l" t="t" r="r" b="b"/>
              <a:pathLst>
                <a:path w="1288632" h="2647217">
                  <a:moveTo>
                    <a:pt x="0" y="0"/>
                  </a:moveTo>
                  <a:lnTo>
                    <a:pt x="0" y="2647217"/>
                  </a:lnTo>
                  <a:lnTo>
                    <a:pt x="1288632" y="2647217"/>
                  </a:lnTo>
                  <a:lnTo>
                    <a:pt x="1288632" y="0"/>
                  </a:lnTo>
                  <a:lnTo>
                    <a:pt x="0" y="0"/>
                  </a:lnTo>
                  <a:close/>
                  <a:moveTo>
                    <a:pt x="1227672" y="2586257"/>
                  </a:moveTo>
                  <a:lnTo>
                    <a:pt x="59690" y="2586257"/>
                  </a:lnTo>
                  <a:lnTo>
                    <a:pt x="59690" y="59690"/>
                  </a:lnTo>
                  <a:lnTo>
                    <a:pt x="1227672" y="59690"/>
                  </a:lnTo>
                  <a:lnTo>
                    <a:pt x="1227672" y="2586257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680"/>
          <a:stretch>
            <a:fillRect/>
          </a:stretch>
        </p:blipFill>
        <p:spPr>
          <a:xfrm>
            <a:off x="5348082" y="0"/>
            <a:ext cx="827246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1143419" y="8163269"/>
            <a:ext cx="6164339" cy="61643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2B4A9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768489" y="3050569"/>
            <a:ext cx="10876591" cy="3836024"/>
            <a:chOff x="0" y="0"/>
            <a:chExt cx="14502121" cy="5114699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0"/>
              <a:ext cx="12193078" cy="3292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658"/>
                </a:lnSpc>
              </a:pPr>
              <a:r>
                <a:rPr lang="en-US" sz="14756" spc="-1387">
                  <a:solidFill>
                    <a:srgbClr val="005AE0"/>
                  </a:solidFill>
                  <a:latin typeface="Cooper BT Bold Italics"/>
                  <a:ea typeface="Cooper BT Bold Italics"/>
                  <a:cs typeface="Cooper BT Bold Italics"/>
                  <a:sym typeface="Cooper BT Bold Italics"/>
                </a:rPr>
                <a:t>Obrigada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53437" y="1822301"/>
              <a:ext cx="13048684" cy="3292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0658"/>
                </a:lnSpc>
              </a:pPr>
              <a:r>
                <a:rPr lang="en-US" sz="14756" spc="-516">
                  <a:solidFill>
                    <a:srgbClr val="005AE0"/>
                  </a:solidFill>
                  <a:latin typeface="Cooper BT Bold Italics"/>
                  <a:ea typeface="Cooper BT Bold Italics"/>
                  <a:cs typeface="Cooper BT Bold Italics"/>
                  <a:sym typeface="Cooper BT Bold Italics"/>
                </a:rPr>
                <a:t>a Todos!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Personalizar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</dc:title>
  <cp:lastModifiedBy>Vanessa Pinn</cp:lastModifiedBy>
  <cp:revision>3</cp:revision>
  <dcterms:created xsi:type="dcterms:W3CDTF">2006-08-16T00:00:00Z</dcterms:created>
  <dcterms:modified xsi:type="dcterms:W3CDTF">2024-11-14T20:21:56Z</dcterms:modified>
  <dc:identifier>DAGK1qGNkSo</dc:identifier>
</cp:coreProperties>
</file>