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282238" cy="1828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5760">
          <p15:clr>
            <a:srgbClr val="747775"/>
          </p15:clr>
        </p15:guide>
        <p15:guide id="2" pos="323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750" y="9534"/>
      </p:cViewPr>
      <p:guideLst>
        <p:guide orient="horz" pos="5760"/>
        <p:guide pos="32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6975" y="685800"/>
            <a:ext cx="19256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00390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6975" y="685800"/>
            <a:ext cx="19256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6092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0463" y="2647378"/>
            <a:ext cx="9580004" cy="729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392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392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392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392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392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392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392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392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392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0453" y="10076888"/>
            <a:ext cx="9580004" cy="28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9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9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9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9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9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9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9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9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9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525827" y="16580327"/>
            <a:ext cx="616924" cy="1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0453" y="3932888"/>
            <a:ext cx="9580004" cy="69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3982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3982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3982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3982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3982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3982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3982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3982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3982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0453" y="11207912"/>
            <a:ext cx="9580004" cy="46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3714" lvl="0" indent="-68528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7427" lvl="1" indent="-6345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1141" lvl="2" indent="-6345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4855" lvl="3" indent="-6345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68568" lvl="4" indent="-6345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2282" lvl="5" indent="-6345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395995" lvl="6" indent="-6345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09709" lvl="7" indent="-6345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3423" lvl="8" indent="-6345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525827" y="16580327"/>
            <a:ext cx="616924" cy="1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525827" y="16580327"/>
            <a:ext cx="616924" cy="1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0453" y="7647466"/>
            <a:ext cx="9580004" cy="2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9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95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95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95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95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95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95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95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95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525827" y="16580327"/>
            <a:ext cx="616924" cy="1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0453" y="1582312"/>
            <a:ext cx="9580004" cy="20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0453" y="4097688"/>
            <a:ext cx="9580004" cy="121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3714" lvl="0" indent="-68528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7427" lvl="1" indent="-6345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1141" lvl="2" indent="-6345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4855" lvl="3" indent="-6345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68568" lvl="4" indent="-6345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2282" lvl="5" indent="-6345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395995" lvl="6" indent="-6345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09709" lvl="7" indent="-6345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3423" lvl="8" indent="-6345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525827" y="16580327"/>
            <a:ext cx="616924" cy="1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0453" y="1582312"/>
            <a:ext cx="9580004" cy="20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0454" y="4097688"/>
            <a:ext cx="4497128" cy="121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3714" lvl="0" indent="-6345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798"/>
            </a:lvl1pPr>
            <a:lvl2pPr marL="1827427" lvl="1" indent="-60914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398"/>
            </a:lvl2pPr>
            <a:lvl3pPr marL="2741141" lvl="2" indent="-60914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398"/>
            </a:lvl3pPr>
            <a:lvl4pPr marL="3654855" lvl="3" indent="-60914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398"/>
            </a:lvl4pPr>
            <a:lvl5pPr marL="4568568" lvl="4" indent="-60914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398"/>
            </a:lvl5pPr>
            <a:lvl6pPr marL="5482282" lvl="5" indent="-60914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398"/>
            </a:lvl6pPr>
            <a:lvl7pPr marL="6395995" lvl="6" indent="-60914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398"/>
            </a:lvl7pPr>
            <a:lvl8pPr marL="7309709" lvl="7" indent="-60914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398"/>
            </a:lvl8pPr>
            <a:lvl9pPr marL="8223423" lvl="8" indent="-60914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398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433208" y="4097688"/>
            <a:ext cx="4497128" cy="121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3714" lvl="0" indent="-6345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798"/>
            </a:lvl1pPr>
            <a:lvl2pPr marL="1827427" lvl="1" indent="-60914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398"/>
            </a:lvl2pPr>
            <a:lvl3pPr marL="2741141" lvl="2" indent="-60914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398"/>
            </a:lvl3pPr>
            <a:lvl4pPr marL="3654855" lvl="3" indent="-60914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398"/>
            </a:lvl4pPr>
            <a:lvl5pPr marL="4568568" lvl="4" indent="-60914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398"/>
            </a:lvl5pPr>
            <a:lvl6pPr marL="5482282" lvl="5" indent="-60914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398"/>
            </a:lvl6pPr>
            <a:lvl7pPr marL="6395995" lvl="6" indent="-60914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398"/>
            </a:lvl7pPr>
            <a:lvl8pPr marL="7309709" lvl="7" indent="-60914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398"/>
            </a:lvl8pPr>
            <a:lvl9pPr marL="8223423" lvl="8" indent="-60914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398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525827" y="16580327"/>
            <a:ext cx="616924" cy="1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0453" y="1582312"/>
            <a:ext cx="9580004" cy="20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525827" y="16580327"/>
            <a:ext cx="616924" cy="1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0454" y="1975466"/>
            <a:ext cx="3157162" cy="26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796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796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796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796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796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796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796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796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796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0454" y="4940800"/>
            <a:ext cx="3157162" cy="113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3714" lvl="0" indent="-60914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398"/>
            </a:lvl1pPr>
            <a:lvl2pPr marL="1827427" lvl="1" indent="-60914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398"/>
            </a:lvl2pPr>
            <a:lvl3pPr marL="2741141" lvl="2" indent="-60914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398"/>
            </a:lvl3pPr>
            <a:lvl4pPr marL="3654855" lvl="3" indent="-60914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398"/>
            </a:lvl4pPr>
            <a:lvl5pPr marL="4568568" lvl="4" indent="-60914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398"/>
            </a:lvl5pPr>
            <a:lvl6pPr marL="5482282" lvl="5" indent="-60914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398"/>
            </a:lvl6pPr>
            <a:lvl7pPr marL="6395995" lvl="6" indent="-60914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398"/>
            </a:lvl7pPr>
            <a:lvl8pPr marL="7309709" lvl="7" indent="-60914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398"/>
            </a:lvl8pPr>
            <a:lvl9pPr marL="8223423" lvl="8" indent="-60914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398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525827" y="16580327"/>
            <a:ext cx="616924" cy="1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1202" y="1600535"/>
            <a:ext cx="7159673" cy="145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59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593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593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593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593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593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593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593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593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525827" y="16580327"/>
            <a:ext cx="616924" cy="1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0432" y="-444"/>
            <a:ext cx="5140431" cy="1828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709" tIns="182709" rIns="182709" bIns="18270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594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8509" y="4384622"/>
            <a:ext cx="4548089" cy="52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394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394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394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394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394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394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394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394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394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8509" y="9966488"/>
            <a:ext cx="4548089" cy="4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19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19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19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19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19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19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19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19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197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553623" y="2574488"/>
            <a:ext cx="4314269" cy="131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913714" lvl="0" indent="-68528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7427" lvl="1" indent="-6345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1141" lvl="2" indent="-6345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4855" lvl="3" indent="-6345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68568" lvl="4" indent="-6345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2282" lvl="5" indent="-6345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395995" lvl="6" indent="-6345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09709" lvl="7" indent="-6345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3423" lvl="8" indent="-6345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525827" y="16580327"/>
            <a:ext cx="616924" cy="1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0454" y="15042044"/>
            <a:ext cx="6744793" cy="2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913714" lvl="0" indent="-45685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525827" y="16580327"/>
            <a:ext cx="616924" cy="1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0453" y="1582312"/>
            <a:ext cx="9580004" cy="20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453" y="4097688"/>
            <a:ext cx="9580004" cy="121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525827" y="16580327"/>
            <a:ext cx="616924" cy="13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999">
                <a:solidFill>
                  <a:schemeClr val="dk2"/>
                </a:solidFill>
              </a:defRPr>
            </a:lvl1pPr>
            <a:lvl2pPr lvl="1" algn="r">
              <a:buNone/>
              <a:defRPr sz="1999">
                <a:solidFill>
                  <a:schemeClr val="dk2"/>
                </a:solidFill>
              </a:defRPr>
            </a:lvl2pPr>
            <a:lvl3pPr lvl="2" algn="r">
              <a:buNone/>
              <a:defRPr sz="1999">
                <a:solidFill>
                  <a:schemeClr val="dk2"/>
                </a:solidFill>
              </a:defRPr>
            </a:lvl3pPr>
            <a:lvl4pPr lvl="3" algn="r">
              <a:buNone/>
              <a:defRPr sz="1999">
                <a:solidFill>
                  <a:schemeClr val="dk2"/>
                </a:solidFill>
              </a:defRPr>
            </a:lvl4pPr>
            <a:lvl5pPr lvl="4" algn="r">
              <a:buNone/>
              <a:defRPr sz="1999">
                <a:solidFill>
                  <a:schemeClr val="dk2"/>
                </a:solidFill>
              </a:defRPr>
            </a:lvl5pPr>
            <a:lvl6pPr lvl="5" algn="r">
              <a:buNone/>
              <a:defRPr sz="1999">
                <a:solidFill>
                  <a:schemeClr val="dk2"/>
                </a:solidFill>
              </a:defRPr>
            </a:lvl6pPr>
            <a:lvl7pPr lvl="6" algn="r">
              <a:buNone/>
              <a:defRPr sz="1999">
                <a:solidFill>
                  <a:schemeClr val="dk2"/>
                </a:solidFill>
              </a:defRPr>
            </a:lvl7pPr>
            <a:lvl8pPr lvl="7" algn="r">
              <a:buNone/>
              <a:defRPr sz="1999">
                <a:solidFill>
                  <a:schemeClr val="dk2"/>
                </a:solidFill>
              </a:defRPr>
            </a:lvl8pPr>
            <a:lvl9pPr lvl="8" algn="r">
              <a:buNone/>
              <a:defRPr sz="1999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8572" y="197407"/>
            <a:ext cx="2892471" cy="74852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95627" y="1130138"/>
            <a:ext cx="10280864" cy="101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09" tIns="182709" rIns="182709" bIns="182709" anchor="t" anchorCtr="0">
            <a:spAutoFit/>
          </a:bodyPr>
          <a:lstStyle/>
          <a:p>
            <a:pPr algn="ctr"/>
            <a:r>
              <a:rPr lang="pt-BR" sz="2398" b="1" dirty="0">
                <a:solidFill>
                  <a:srgbClr val="0A040D"/>
                </a:solidFill>
              </a:rPr>
              <a:t>DESINTOXICAÇÃO DA SÍNDROME DE ABSTINÊNCIA ALCOÓLICA:</a:t>
            </a:r>
          </a:p>
          <a:p>
            <a:pPr algn="ctr"/>
            <a:r>
              <a:rPr lang="pt-BR" sz="1801" b="1" u="sng" dirty="0">
                <a:solidFill>
                  <a:srgbClr val="0A040D"/>
                </a:solidFill>
              </a:rPr>
              <a:t>REDUÇÃO DE DANOS DA CLÍNICA PSICOSSOCIAL DO CAPS AD DE SANTO ANDRÉ</a:t>
            </a:r>
            <a:endParaRPr sz="2398" b="1" u="sng" dirty="0">
              <a:solidFill>
                <a:srgbClr val="0A040D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148" y="1824804"/>
            <a:ext cx="10280864" cy="15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09" tIns="182709" rIns="182709" bIns="182709" anchor="t" anchorCtr="0">
            <a:spAutoFit/>
          </a:bodyPr>
          <a:lstStyle/>
          <a:p>
            <a:pPr algn="ctr"/>
            <a:r>
              <a:rPr lang="pt-BR" sz="1599" b="1" dirty="0">
                <a:solidFill>
                  <a:schemeClr val="dk2"/>
                </a:solidFill>
              </a:rPr>
              <a:t>Batista, Patrícia </a:t>
            </a:r>
          </a:p>
          <a:p>
            <a:pPr algn="ctr"/>
            <a:r>
              <a:rPr lang="pt-BR" sz="1599" b="1" dirty="0">
                <a:solidFill>
                  <a:schemeClr val="dk2"/>
                </a:solidFill>
              </a:rPr>
              <a:t>Inocente, Emilio </a:t>
            </a:r>
          </a:p>
          <a:p>
            <a:pPr algn="ctr"/>
            <a:r>
              <a:rPr lang="pt-BR" sz="1599" b="1" dirty="0">
                <a:solidFill>
                  <a:schemeClr val="dk2"/>
                </a:solidFill>
              </a:rPr>
              <a:t>Roberto, Gabriela</a:t>
            </a:r>
          </a:p>
          <a:p>
            <a:pPr algn="ctr"/>
            <a:r>
              <a:rPr lang="pt-BR" sz="1599" b="1" dirty="0" err="1">
                <a:solidFill>
                  <a:schemeClr val="dk2"/>
                </a:solidFill>
              </a:rPr>
              <a:t>Yumi</a:t>
            </a:r>
            <a:r>
              <a:rPr lang="pt-BR" sz="1599" b="1" dirty="0">
                <a:solidFill>
                  <a:schemeClr val="dk2"/>
                </a:solidFill>
              </a:rPr>
              <a:t>, Mayra</a:t>
            </a:r>
          </a:p>
          <a:p>
            <a:pPr algn="ctr"/>
            <a:endParaRPr sz="1599" b="1" dirty="0">
              <a:solidFill>
                <a:schemeClr val="dk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73212" y="3159118"/>
            <a:ext cx="4469549" cy="5177603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709" tIns="182709" rIns="182709" bIns="182709" anchor="t" anchorCtr="0">
            <a:noAutofit/>
          </a:bodyPr>
          <a:lstStyle/>
          <a:p>
            <a:r>
              <a:rPr lang="pt-BR" sz="2598" dirty="0">
                <a:solidFill>
                  <a:schemeClr val="lt1"/>
                </a:solidFill>
                <a:highlight>
                  <a:srgbClr val="6AA84F"/>
                </a:highlight>
              </a:rPr>
              <a:t>Apresentação/Introdução</a:t>
            </a:r>
            <a:endParaRPr sz="2598" dirty="0">
              <a:solidFill>
                <a:schemeClr val="lt1"/>
              </a:solidFill>
              <a:highlight>
                <a:srgbClr val="6AA84F"/>
              </a:highlight>
            </a:endParaRPr>
          </a:p>
          <a:p>
            <a:endParaRPr sz="2598" dirty="0">
              <a:solidFill>
                <a:schemeClr val="dk1"/>
              </a:solidFill>
              <a:highlight>
                <a:srgbClr val="6AA84F"/>
              </a:highlight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73212" y="8626899"/>
            <a:ext cx="4469549" cy="5615265"/>
          </a:xfrm>
          <a:prstGeom prst="rect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709" tIns="182709" rIns="182709" bIns="182709" anchor="t" anchorCtr="0">
            <a:noAutofit/>
          </a:bodyPr>
          <a:lstStyle/>
          <a:p>
            <a:r>
              <a:rPr lang="pt-BR" sz="2598">
                <a:solidFill>
                  <a:schemeClr val="lt1"/>
                </a:solidFill>
                <a:highlight>
                  <a:srgbClr val="6AA84F"/>
                </a:highlight>
              </a:rPr>
              <a:t>Metodologia</a:t>
            </a:r>
            <a:endParaRPr sz="2598">
              <a:solidFill>
                <a:schemeClr val="lt1"/>
              </a:solidFill>
              <a:highlight>
                <a:srgbClr val="6AA84F"/>
              </a:highlight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49953" y="14589496"/>
            <a:ext cx="9380958" cy="3161492"/>
          </a:xfrm>
          <a:prstGeom prst="rect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709" tIns="182709" rIns="182709" bIns="182709" anchor="t" anchorCtr="0">
            <a:noAutofit/>
          </a:bodyPr>
          <a:lstStyle/>
          <a:p>
            <a:r>
              <a:rPr lang="pt-BR" sz="2598">
                <a:solidFill>
                  <a:schemeClr val="lt1"/>
                </a:solidFill>
                <a:highlight>
                  <a:srgbClr val="6AA84F"/>
                </a:highlight>
              </a:rPr>
              <a:t>Considerações Finais</a:t>
            </a:r>
            <a:endParaRPr sz="2598">
              <a:solidFill>
                <a:schemeClr val="lt1"/>
              </a:solidFill>
              <a:highlight>
                <a:srgbClr val="6AA84F"/>
              </a:highlight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265136" y="8626899"/>
            <a:ext cx="4469549" cy="5615265"/>
          </a:xfrm>
          <a:prstGeom prst="rect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709" tIns="182709" rIns="182709" bIns="182709" anchor="t" anchorCtr="0">
            <a:noAutofit/>
          </a:bodyPr>
          <a:lstStyle/>
          <a:p>
            <a:r>
              <a:rPr lang="pt-BR" sz="2598" dirty="0">
                <a:solidFill>
                  <a:schemeClr val="lt1"/>
                </a:solidFill>
                <a:highlight>
                  <a:srgbClr val="6AA84F"/>
                </a:highlight>
              </a:rPr>
              <a:t>Resultado</a:t>
            </a:r>
            <a:endParaRPr sz="2598" dirty="0">
              <a:solidFill>
                <a:schemeClr val="lt1"/>
              </a:solidFill>
              <a:highlight>
                <a:srgbClr val="6AA84F"/>
              </a:highlight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265136" y="3159092"/>
            <a:ext cx="4469549" cy="5177603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709" tIns="182709" rIns="182709" bIns="182709" anchor="t" anchorCtr="0">
            <a:noAutofit/>
          </a:bodyPr>
          <a:lstStyle/>
          <a:p>
            <a:r>
              <a:rPr lang="pt-BR" sz="2598">
                <a:solidFill>
                  <a:schemeClr val="lt1"/>
                </a:solidFill>
                <a:highlight>
                  <a:srgbClr val="6AA84F"/>
                </a:highlight>
              </a:rPr>
              <a:t>Objetivo</a:t>
            </a:r>
            <a:endParaRPr sz="2598">
              <a:solidFill>
                <a:schemeClr val="lt1"/>
              </a:solidFill>
              <a:highlight>
                <a:srgbClr val="6AA84F"/>
              </a:highlight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75364" y="3863859"/>
            <a:ext cx="4149996" cy="2969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09" tIns="182709" rIns="182709" bIns="182709" anchor="t" anchorCtr="0">
            <a:spAutoFit/>
          </a:bodyPr>
          <a:lstStyle/>
          <a:p>
            <a:pPr algn="just"/>
            <a:r>
              <a:rPr lang="pt-BR" sz="1300" dirty="0">
                <a:solidFill>
                  <a:srgbClr val="0A040D"/>
                </a:solidFill>
              </a:rPr>
              <a:t>A dependência do álcool pode ocasionar danos ao sistema nervoso central, levando a índices de mortalidade que variam entre 5 a 25%. A síndrome de Abstinência alcoólica (SAA) manifesta-se quando há redução do consumo ou completa privação do uso de álcool, podendo ocasionar um conjunto de sintomas e sinais clínicos graves. O contexto clinico da SAA representa um desafio significativo para os profissionais do Centro de Atenção psicossocial Álcool e outras Drogas (CAPS  AD), considerando as consequências, inclusive o risco de óbito, que pode, surgir na ausência de um manejo terapêutico assertivo.  </a:t>
            </a:r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405979" y="3848487"/>
            <a:ext cx="4080921" cy="2169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09" tIns="182709" rIns="182709" bIns="182709" anchor="t" anchorCtr="0">
            <a:spAutoFit/>
          </a:bodyPr>
          <a:lstStyle/>
          <a:p>
            <a:pPr algn="just"/>
            <a:r>
              <a:rPr lang="pt-BR" sz="1300" dirty="0">
                <a:solidFill>
                  <a:srgbClr val="0A040D"/>
                </a:solidFill>
              </a:rPr>
              <a:t>Construir protocolo de desintoxicação para Síndrome de Abstinência Alcoólica (SAA) atendendo aos princípios legais e éticos, baseado em evidencias, identificando sinais e sintomas da SAA, possibilitando a intervenção imediata e segura, manejo adequado e preventivo de novos agravos, atuando no dispositivo do eixo da crise para usuários já vinculados ao serviço do CAPS AD de Santo André – SP.</a:t>
            </a:r>
            <a:endParaRPr sz="1300" dirty="0">
              <a:solidFill>
                <a:srgbClr val="0A040D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75364" y="9187298"/>
            <a:ext cx="4328059" cy="376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09" tIns="182709" rIns="182709" bIns="182709" anchor="t" anchorCtr="0">
            <a:spAutoFit/>
          </a:bodyPr>
          <a:lstStyle/>
          <a:p>
            <a:pPr algn="just"/>
            <a:r>
              <a:rPr lang="pt-BR" sz="1300" dirty="0">
                <a:solidFill>
                  <a:srgbClr val="0A040D"/>
                </a:solidFill>
              </a:rPr>
              <a:t>A elaboração do protocolo teve como etapas: revisão bibliográfica; reuniões periódicas com o grupo de trabalho; construção do protocolo; implantação do espaço de desintoxicação; levantamento e aquisição de moveis, mobília, materiais e medicamentos necessários para o atendimento; capacitação da equipe do CAPS AD, levando em consideração as seguintes abordagens: conceito de SAA; avaliação inicial; critério de inclusão e exclusão para atendimento de SAA no CAPS AD; manejo clinico para o processo de inclusão, procedimentos adotados e monitoramento; Manejo clinico no processo de exclusão, acionamento de outros dispositivos da rede (SAMU/UPA), encaminhamento e monitoramento. Garantiu-se a aplicabilidade da escala CIWA – AR – com avaliação dos quadros de abstinência leve, moderado ou grave.</a:t>
            </a:r>
            <a:endParaRPr sz="1300" dirty="0">
              <a:solidFill>
                <a:srgbClr val="0A040D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49953" y="15166536"/>
            <a:ext cx="6470504" cy="232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09" tIns="182709" rIns="182709" bIns="182709" anchor="t" anchorCtr="0">
            <a:noAutofit/>
          </a:bodyPr>
          <a:lstStyle/>
          <a:p>
            <a:pPr algn="just"/>
            <a:r>
              <a:rPr lang="pt-BR" sz="1400" dirty="0">
                <a:solidFill>
                  <a:schemeClr val="tx1"/>
                </a:solidFill>
              </a:rPr>
              <a:t>Este processo, embora desafiador, revelou-se essencial para fortalecer o CAPS AD como um serviço de atenção à crise, oferecendo respostas efetivas que dialogam com as diretrizes do SUS e do modelo de atenção psicossocial. O protocolo apresentou-se efetivo nas respostas clinicas, na adesão do usuário as propostas terapêuticas da equipe e no aprimoramento dos profissionais ao acionar a rede de urgência e emergência. O alinhamento com a abordagem da redução de danos, a partir das ofertas de um cuidado longitudinal, em ambiente seguro, com equipe de enfermagem e  multidisciplinar que contribui não apenas para minimizar os danos associados ao consumo de álcool, mas orienta e acolhe para escolhas mais seguras que efetivam a clinica </a:t>
            </a:r>
            <a:r>
              <a:rPr lang="pt-BR" sz="1400" dirty="0" smtClean="0">
                <a:solidFill>
                  <a:schemeClr val="tx1"/>
                </a:solidFill>
              </a:rPr>
              <a:t>psicossocial.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5418684" y="9187299"/>
            <a:ext cx="4198659" cy="46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09" tIns="182709" rIns="182709" bIns="182709" anchor="t" anchorCtr="0">
            <a:noAutofit/>
          </a:bodyPr>
          <a:lstStyle/>
          <a:p>
            <a:pPr algn="just"/>
            <a:r>
              <a:rPr lang="pt-BR" sz="1300" dirty="0">
                <a:solidFill>
                  <a:srgbClr val="0A040D"/>
                </a:solidFill>
              </a:rPr>
              <a:t>A estruturação de ações garantiu efetividade no acompanhamento e assistência a população com sofrimento psíquico relacionado ao consumo de álcool. Recursos humanos, físicos e materiais foram imprescindíveis para implantação e efetivação do protocolo de SAA. Profissionais do CAPS AD foram devidamente capacitados para oferecer um cuidado especializado e um manejo clinico eficiente, otimizando os acionamentos da rede de urgência/emergência e garantindo êxito na assistência a essa população. O protocolo de SAA consolida o CAPS AD como um serviço efetivo na atenção a crise, fortalecendo o cuidado oferecido e o vinculo terapêutico do usuário com os profissionais</a:t>
            </a:r>
            <a:r>
              <a:rPr lang="pt-BR" sz="1300" dirty="0">
                <a:solidFill>
                  <a:schemeClr val="dk2"/>
                </a:solidFill>
              </a:rPr>
              <a:t>. </a:t>
            </a:r>
            <a:endParaRPr sz="1300" dirty="0">
              <a:solidFill>
                <a:schemeClr val="dk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26" t="16672" r="22216"/>
          <a:stretch/>
        </p:blipFill>
        <p:spPr>
          <a:xfrm>
            <a:off x="7356749" y="12220545"/>
            <a:ext cx="1968388" cy="19015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457" y="15317544"/>
            <a:ext cx="2696886" cy="2022665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87" t="37464" r="-1505" b="-1793"/>
          <a:stretch/>
        </p:blipFill>
        <p:spPr>
          <a:xfrm>
            <a:off x="602837" y="12798457"/>
            <a:ext cx="2588038" cy="1367348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90" t="33830" r="16404" b="17351"/>
          <a:stretch/>
        </p:blipFill>
        <p:spPr>
          <a:xfrm>
            <a:off x="772596" y="6657975"/>
            <a:ext cx="3670779" cy="160254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63" t="21510" r="54886" b="6523"/>
          <a:stretch/>
        </p:blipFill>
        <p:spPr>
          <a:xfrm>
            <a:off x="7446439" y="5724516"/>
            <a:ext cx="1776325" cy="243339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570</Words>
  <PresentationFormat>Personalizar</PresentationFormat>
  <Paragraphs>16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Simple Light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capsad</cp:lastModifiedBy>
  <cp:revision>2</cp:revision>
  <dcterms:modified xsi:type="dcterms:W3CDTF">2024-11-13T22:44:13Z</dcterms:modified>
</cp:coreProperties>
</file>