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70" r:id="rId5"/>
    <p:sldId id="259" r:id="rId6"/>
    <p:sldId id="265" r:id="rId7"/>
    <p:sldId id="261" r:id="rId8"/>
    <p:sldId id="262" r:id="rId9"/>
    <p:sldId id="263" r:id="rId10"/>
    <p:sldId id="264" r:id="rId11"/>
    <p:sldId id="271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656" y="87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FE827-7F7E-C7AD-6871-15CEE07ED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02A728-3EF4-E3C7-E7B7-24DD446E4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B81DEF-D158-95DC-6B47-242556A37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108C-85A2-48D7-920D-35AD4E594ED4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10D60A-C8D7-B929-3423-CF63C58C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4B1AB5-1180-6A9F-1AF9-258E06D1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940F-B8B2-4834-A6DD-55401B326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75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6B55B-7714-D40C-A67E-2035A9D4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25DF43-0AC1-0630-9682-73BF35CDC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CADE16-6CC7-B937-BF90-99BF1780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108C-85A2-48D7-920D-35AD4E594ED4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1215B5-3A66-2E97-0FE6-9AFB9BC9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6EFD67-77BF-BCF7-AAA0-2E3F0848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940F-B8B2-4834-A6DD-55401B326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38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9D78C7-4B93-EB8D-6A50-32D91AC9B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68F5C85-BC69-30ED-A0D0-CEC1CA068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8A01F4-79E5-AC82-0FC7-683AE7E2F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108C-85A2-48D7-920D-35AD4E594ED4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A6F5C2-A824-8A02-7B7B-DB68D73B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B6AA2E-E9FD-E0F4-1452-60F6BDD9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940F-B8B2-4834-A6DD-55401B326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91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8C89A-BDBB-3A59-84EF-1B1156CC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ADEA87-21EA-9B62-32C8-778E30A94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F36D3F-62F3-D5C5-40FA-7D6AB925D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108C-85A2-48D7-920D-35AD4E594ED4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74F115-7C22-D5C9-AC3A-E6FA02EE8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EA5F75-EEB1-45E0-12AD-A294FAFF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940F-B8B2-4834-A6DD-55401B326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90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C94B2-C272-B1ED-2A69-D99FD12B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849C6B-30BB-341C-72A3-EA333FA86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6C36D5-6B74-4CA7-F3EA-2AF970987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108C-85A2-48D7-920D-35AD4E594ED4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210BF4-5149-1D66-7543-7C47960B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8B02D2-048C-BD0B-1052-5F13A826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940F-B8B2-4834-A6DD-55401B326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28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5D40E-6E22-8A05-29E4-A01CA9C0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DB76DF-F233-3DB7-6C07-6357452FF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C98096-40C6-242D-FE5D-3E2ED8573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C6F760-2B24-1C5D-CA14-70EB1855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108C-85A2-48D7-920D-35AD4E594ED4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5FA923-7ADA-99EE-B54C-33CE2B0AB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24778F-066E-092A-437A-907B0E9B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940F-B8B2-4834-A6DD-55401B326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57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42938-C1D4-1D78-8A66-E160EF7E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1E2C05-34BB-2DC4-5E5A-8A5ECA1F6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411A2DB-75FC-96F8-2FE6-2BEA354FA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91908D1-023A-EBDF-38A7-21750A781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657F09-7F5C-3F96-93D7-C87AAAAA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744E6C8-EC39-A551-4581-DA5AF040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108C-85A2-48D7-920D-35AD4E594ED4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48B0D-1394-3B16-6822-26EE624AC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4F47A9C-5D6C-EFED-2C24-01EFFE6C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940F-B8B2-4834-A6DD-55401B326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29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A0C1B-1DCB-E689-212B-D3C6A21E0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2D663EF-52C3-E47D-19D1-6D5B156C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108C-85A2-48D7-920D-35AD4E594ED4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4320C40-B04A-A654-E260-DFB9DEDB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27E5FD3-8BA1-19A2-C4D7-D9DB86B0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940F-B8B2-4834-A6DD-55401B326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90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DB10E98-C139-6D13-A10C-4A3AED9C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108C-85A2-48D7-920D-35AD4E594ED4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BAD54F3-092E-8CC2-4870-EFF40D576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EE1671F-8C4D-0E4B-6F82-6034E342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940F-B8B2-4834-A6DD-55401B326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73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A81A7-822C-E2C3-7BD8-8129A5F9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9ADC3F-EC33-D0AF-9B09-34A40DC6E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2C73AA-D60D-22B3-4286-2FB1D76F4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C3AD34-E9E7-057E-8C67-C423C61E9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108C-85A2-48D7-920D-35AD4E594ED4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432148-B1BF-B6E1-FA11-151EE398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B79E77-20E5-CB12-01CD-B9662DE7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940F-B8B2-4834-A6DD-55401B326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01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79F3-5ED7-A6BC-D22D-0E27E1379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134C081-55F0-78BB-ACAA-4DC63F5CC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350B3E-9209-21ED-4F95-539D7BCC6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1FDAF3-0A29-034D-B66D-4EE1E2B3E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108C-85A2-48D7-920D-35AD4E594ED4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3FDF49-E94B-F7A1-E564-3AA44959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82A9B0-1EF3-FB6E-FF7F-2D7355CF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940F-B8B2-4834-A6DD-55401B326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93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8BDD05-52DA-D73B-FE70-AE2C01A9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703064-D2B5-F498-ECE6-458860749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C1C5C7-3B78-8361-787E-7E0CD7A6B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3108C-85A2-48D7-920D-35AD4E594ED4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42D915-6D9C-853B-97A7-E17CAE4B4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6EF39E-8D73-5DE9-9096-87B19A4E9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5940F-B8B2-4834-A6DD-55401B326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85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46715" y="2302272"/>
            <a:ext cx="4898571" cy="526523"/>
          </a:xfrm>
          <a:custGeom>
            <a:avLst/>
            <a:gdLst/>
            <a:ahLst/>
            <a:cxnLst/>
            <a:rect l="l" t="t" r="r" b="b"/>
            <a:pathLst>
              <a:path w="7347857" h="789784">
                <a:moveTo>
                  <a:pt x="0" y="0"/>
                </a:moveTo>
                <a:lnTo>
                  <a:pt x="7347858" y="0"/>
                </a:lnTo>
                <a:lnTo>
                  <a:pt x="7347858" y="789784"/>
                </a:lnTo>
                <a:lnTo>
                  <a:pt x="0" y="78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0"/>
            </a:blip>
            <a:stretch>
              <a:fillRect t="-169500" b="-118151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/>
          <p:cNvSpPr/>
          <p:nvPr/>
        </p:nvSpPr>
        <p:spPr>
          <a:xfrm>
            <a:off x="2967066" y="37473"/>
            <a:ext cx="6257869" cy="430229"/>
          </a:xfrm>
          <a:custGeom>
            <a:avLst/>
            <a:gdLst/>
            <a:ahLst/>
            <a:cxnLst/>
            <a:rect l="l" t="t" r="r" b="b"/>
            <a:pathLst>
              <a:path w="9386803" h="645343">
                <a:moveTo>
                  <a:pt x="0" y="0"/>
                </a:moveTo>
                <a:lnTo>
                  <a:pt x="9386802" y="0"/>
                </a:lnTo>
                <a:lnTo>
                  <a:pt x="9386802" y="645343"/>
                </a:lnTo>
                <a:lnTo>
                  <a:pt x="0" y="645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5" name="Freeform 5"/>
          <p:cNvSpPr/>
          <p:nvPr/>
        </p:nvSpPr>
        <p:spPr>
          <a:xfrm>
            <a:off x="-1086471" y="6448667"/>
            <a:ext cx="5667442" cy="409333"/>
          </a:xfrm>
          <a:custGeom>
            <a:avLst/>
            <a:gdLst/>
            <a:ahLst/>
            <a:cxnLst/>
            <a:rect l="l" t="t" r="r" b="b"/>
            <a:pathLst>
              <a:path w="8501163" h="614000">
                <a:moveTo>
                  <a:pt x="0" y="0"/>
                </a:moveTo>
                <a:lnTo>
                  <a:pt x="8501163" y="0"/>
                </a:lnTo>
                <a:lnTo>
                  <a:pt x="8501163" y="614000"/>
                </a:lnTo>
                <a:lnTo>
                  <a:pt x="0" y="61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55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6" name="TextBox 6"/>
          <p:cNvSpPr txBox="1"/>
          <p:nvPr/>
        </p:nvSpPr>
        <p:spPr>
          <a:xfrm>
            <a:off x="4580971" y="1756766"/>
            <a:ext cx="6575988" cy="446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2"/>
              </a:lnSpc>
              <a:spcBef>
                <a:spcPct val="0"/>
              </a:spcBef>
            </a:pPr>
            <a:r>
              <a:rPr lang="en-US" sz="2673" spc="-21" dirty="0">
                <a:solidFill>
                  <a:srgbClr val="E4691D"/>
                </a:solidFill>
                <a:latin typeface="Cy Grotesk Wide Ultra-Bold"/>
                <a:ea typeface="Cy Grotesk Wide Ultra-Bold"/>
                <a:cs typeface="Cy Grotesk Wide Ultra-Bold"/>
                <a:sym typeface="Cy Grotesk Wide Ultra-Bold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2280" y="6444834"/>
            <a:ext cx="3828589" cy="156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99"/>
              </a:lnSpc>
            </a:pPr>
            <a:endParaRPr sz="1200"/>
          </a:p>
        </p:txBody>
      </p:sp>
      <p:sp>
        <p:nvSpPr>
          <p:cNvPr id="9" name="TextBox 9"/>
          <p:cNvSpPr txBox="1"/>
          <p:nvPr/>
        </p:nvSpPr>
        <p:spPr>
          <a:xfrm>
            <a:off x="4186782" y="4138583"/>
            <a:ext cx="7364366" cy="1752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4"/>
              </a:lnSpc>
            </a:pPr>
            <a:r>
              <a:rPr lang="en-US" sz="1674" dirty="0">
                <a:solidFill>
                  <a:srgbClr val="060606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APIAI/SP</a:t>
            </a:r>
          </a:p>
          <a:p>
            <a:pPr algn="ctr">
              <a:lnSpc>
                <a:spcPts val="2344"/>
              </a:lnSpc>
            </a:pPr>
            <a:r>
              <a:rPr lang="en-US" sz="1674" dirty="0">
                <a:solidFill>
                  <a:srgbClr val="060606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AUTORES</a:t>
            </a:r>
          </a:p>
          <a:p>
            <a:pPr algn="ctr">
              <a:lnSpc>
                <a:spcPts val="2344"/>
              </a:lnSpc>
            </a:pPr>
            <a:r>
              <a:rPr lang="en-US" sz="1674" dirty="0">
                <a:solidFill>
                  <a:srgbClr val="060606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Francisca Helena Nunes(Enfermeira)</a:t>
            </a:r>
          </a:p>
          <a:p>
            <a:pPr algn="ctr">
              <a:lnSpc>
                <a:spcPts val="2344"/>
              </a:lnSpc>
            </a:pPr>
            <a:r>
              <a:rPr lang="en-US" sz="1674" dirty="0">
                <a:solidFill>
                  <a:srgbClr val="060606"/>
                </a:solidFill>
                <a:latin typeface="Cy Grotesk Key"/>
                <a:ea typeface="Cy Grotesk Key"/>
                <a:cs typeface="Cy Grotesk Key"/>
                <a:sym typeface="Cy Grotesk Key"/>
              </a:rPr>
              <a:t>Dra. Magda Cristina Gonçalves Furtado(Psicóloga)</a:t>
            </a:r>
          </a:p>
          <a:p>
            <a:pPr algn="ctr">
              <a:lnSpc>
                <a:spcPts val="2344"/>
              </a:lnSpc>
            </a:pPr>
            <a:r>
              <a:rPr lang="en-US" sz="1674" dirty="0">
                <a:solidFill>
                  <a:srgbClr val="060606"/>
                </a:solidFill>
                <a:latin typeface="Cy Grotesk Key"/>
                <a:ea typeface="Cy Grotesk Key"/>
                <a:cs typeface="Cy Grotesk Key"/>
                <a:sym typeface="Cy Grotesk Key"/>
              </a:rPr>
              <a:t>Dra. Luana Sarti Raab(Terapêuta Ocupacional)</a:t>
            </a:r>
          </a:p>
          <a:p>
            <a:pPr algn="ctr">
              <a:lnSpc>
                <a:spcPts val="2344"/>
              </a:lnSpc>
            </a:pPr>
            <a:endParaRPr lang="en-US" sz="1674" dirty="0">
              <a:solidFill>
                <a:srgbClr val="060606"/>
              </a:solidFill>
              <a:latin typeface="Cy Grotesk Key"/>
              <a:ea typeface="Cy Grotesk Key"/>
              <a:cs typeface="Cy Grotesk Key"/>
              <a:sym typeface="Cy Grotesk Ke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3914784" y="-1862321"/>
            <a:ext cx="1060863" cy="1203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Logo da </a:t>
            </a:r>
            <a:r>
              <a:rPr lang="en-US" sz="226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cidade</a:t>
            </a:r>
            <a:endParaRPr lang="en-US" sz="226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26" name="Picture 2" descr="Prefeitura do Município de Apiaí">
            <a:extLst>
              <a:ext uri="{FF2B5EF4-FFF2-40B4-BE49-F238E27FC236}">
                <a16:creationId xmlns:a16="http://schemas.microsoft.com/office/drawing/2014/main" id="{E048EACD-45BD-11D6-D572-06A1C7AE6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79" y="220278"/>
            <a:ext cx="1677487" cy="167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935D8A8-1346-64F8-7D0F-1CF51C7FDBD7}"/>
              </a:ext>
            </a:extLst>
          </p:cNvPr>
          <p:cNvSpPr txBox="1"/>
          <p:nvPr/>
        </p:nvSpPr>
        <p:spPr>
          <a:xfrm>
            <a:off x="4580970" y="1897765"/>
            <a:ext cx="7611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HORTA TERAPÊUTICA</a:t>
            </a:r>
          </a:p>
          <a:p>
            <a:pPr algn="ctr"/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INCLUSÃO PELO TRABALHO</a:t>
            </a:r>
          </a:p>
          <a:p>
            <a:pPr algn="ctr"/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ject 2">
            <a:extLst>
              <a:ext uri="{FF2B5EF4-FFF2-40B4-BE49-F238E27FC236}">
                <a16:creationId xmlns:a16="http://schemas.microsoft.com/office/drawing/2014/main" id="{9566674F-67B5-ABD2-7B88-30AFCEFEB93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0377" y="1885343"/>
            <a:ext cx="4240593" cy="43008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ABF2685-7073-4652-9321-B2F76BC73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59" y="3962400"/>
            <a:ext cx="3801035" cy="26356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006B97B-38FB-5568-51D9-89ABCE919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" y="108697"/>
            <a:ext cx="3972206" cy="33203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035870-F780-55A7-576D-10CD4E6E4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40" y="1"/>
            <a:ext cx="5522259" cy="353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364F44B4-6771-97C9-1AC4-81DD871C616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0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FD01F-B8A8-831B-4450-A2AF15C4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tudo começou: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A09AB9-5B23-8ED8-FFCA-6CBA085B8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ideia da horta como alternativa de Oficina de trabalho em grupo, surgiu há mais ou menos 01 ano, da necessidade de oferecer instrumentos diferentes para o grupo destinado a Dependentes Químicos, de forma a melhorar a adesão ao tratamento.</a:t>
            </a:r>
          </a:p>
          <a:p>
            <a:endParaRPr lang="pt-BR" dirty="0"/>
          </a:p>
          <a:p>
            <a:r>
              <a:rPr lang="pt-BR" dirty="0"/>
              <a:t>Da necessidade de ao mesmo tempo ofertar opções de trabalho e geração de renda, de formas que o paciente poderia replicar o trabalho em casa e na comunidade.</a:t>
            </a:r>
          </a:p>
        </p:txBody>
      </p:sp>
    </p:spTree>
    <p:extLst>
      <p:ext uri="{BB962C8B-B14F-4D97-AF65-F5344CB8AC3E}">
        <p14:creationId xmlns:p14="http://schemas.microsoft.com/office/powerpoint/2010/main" val="370232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03F5B-67CA-DA0E-2114-8E05B71FC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" y="802323"/>
            <a:ext cx="9144000" cy="477837"/>
          </a:xfrm>
        </p:spPr>
        <p:txBody>
          <a:bodyPr>
            <a:normAutofit fontScale="90000"/>
          </a:bodyPr>
          <a:lstStyle/>
          <a:p>
            <a:r>
              <a:rPr lang="pt-BR" dirty="0"/>
              <a:t>	OFICINA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CA5325-0860-240C-FD13-64B1591D1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533" y="1280160"/>
            <a:ext cx="10139082" cy="5138132"/>
          </a:xfrm>
        </p:spPr>
        <p:txBody>
          <a:bodyPr>
            <a:normAutofit fontScale="92500" lnSpcReduction="10000"/>
          </a:bodyPr>
          <a:lstStyle/>
          <a:p>
            <a:r>
              <a:rPr lang="pt-BR" sz="2000" dirty="0"/>
              <a:t>Público inicial: Dependência Química</a:t>
            </a:r>
          </a:p>
          <a:p>
            <a:pPr algn="l"/>
            <a:r>
              <a:rPr lang="pt-BR" sz="2000" dirty="0"/>
              <a:t>Cronograma: semanal nas quintas, mas tem atividades diárias com a horta</a:t>
            </a:r>
          </a:p>
          <a:p>
            <a:pPr algn="l"/>
            <a:endParaRPr lang="pt-BR" sz="2000" dirty="0"/>
          </a:p>
          <a:p>
            <a:pPr algn="l"/>
            <a:r>
              <a:rPr lang="pt-BR" sz="2000" dirty="0"/>
              <a:t>Recursos:</a:t>
            </a:r>
          </a:p>
          <a:p>
            <a:pPr algn="l"/>
            <a:r>
              <a:rPr lang="pt-BR" sz="2000" dirty="0"/>
              <a:t>Parceria com a Secretaria de Agricultura – Insumos(sementes e implementos agrícolas) e materiais( chapéu, botas, enxada, enxadão, rastelo, etc...)</a:t>
            </a:r>
          </a:p>
          <a:p>
            <a:pPr algn="l"/>
            <a:r>
              <a:rPr lang="pt-BR" sz="2000" dirty="0"/>
              <a:t>Técnico: Voluntário: Toninho Sarti( Engenheiro Agrônomo e ex-funcionário da Casa da Agricultura)</a:t>
            </a:r>
          </a:p>
          <a:p>
            <a:pPr algn="l"/>
            <a:r>
              <a:rPr lang="pt-BR" sz="2000" dirty="0"/>
              <a:t>Profissionais CAPS:</a:t>
            </a:r>
          </a:p>
          <a:p>
            <a:pPr algn="l"/>
            <a:r>
              <a:rPr lang="pt-BR" sz="2000" dirty="0"/>
              <a:t>TO: Luana</a:t>
            </a:r>
          </a:p>
          <a:p>
            <a:pPr algn="l"/>
            <a:r>
              <a:rPr lang="pt-BR" sz="2000" dirty="0"/>
              <a:t>Psicóloga: Dra. Magda</a:t>
            </a:r>
          </a:p>
          <a:p>
            <a:pPr algn="l"/>
            <a:r>
              <a:rPr lang="pt-BR" sz="2000" dirty="0"/>
              <a:t>Estagiário de Psicologia: Matheus</a:t>
            </a:r>
          </a:p>
          <a:p>
            <a:pPr algn="l"/>
            <a:r>
              <a:rPr lang="pt-BR" sz="2000" dirty="0"/>
              <a:t>Monitores: Juraldi e Ivete</a:t>
            </a:r>
          </a:p>
          <a:p>
            <a:pPr algn="l"/>
            <a:endParaRPr lang="pt-BR" sz="2000" dirty="0"/>
          </a:p>
          <a:p>
            <a:pPr algn="l"/>
            <a:r>
              <a:rPr lang="pt-BR" sz="2000" dirty="0"/>
              <a:t>OBS: Todos os pacientes participam juntos</a:t>
            </a:r>
          </a:p>
          <a:p>
            <a:pPr algn="l"/>
            <a:endParaRPr lang="pt-BR" sz="2000" dirty="0"/>
          </a:p>
          <a:p>
            <a:pPr algn="l"/>
            <a:endParaRPr lang="pt-BR" sz="2000" dirty="0"/>
          </a:p>
          <a:p>
            <a:pPr algn="l"/>
            <a:endParaRPr lang="pt-BR" sz="2000" dirty="0"/>
          </a:p>
          <a:p>
            <a:pPr algn="l"/>
            <a:endParaRPr lang="pt-BR" sz="2000" dirty="0"/>
          </a:p>
          <a:p>
            <a:pPr algn="l"/>
            <a:endParaRPr lang="pt-BR" sz="2000" dirty="0"/>
          </a:p>
          <a:p>
            <a:pPr algn="l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2505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540F9-4075-ABB9-E275-5F86C7E4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Tudo Começou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702244-3771-1DD2-80D1-3B597A7DD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/>
          </a:bodyPr>
          <a:lstStyle/>
          <a:p>
            <a:r>
              <a:rPr lang="pt-BR" sz="2400" dirty="0"/>
              <a:t>Organizado o grupo, iniciamos, com poucos participantes e a demanda foi aumentando;</a:t>
            </a:r>
          </a:p>
          <a:p>
            <a:r>
              <a:rPr lang="pt-BR" sz="2400" dirty="0"/>
              <a:t>O preparo da terra foi longo até chegar no nível de produtividade satisfatório;</a:t>
            </a:r>
          </a:p>
          <a:p>
            <a:r>
              <a:rPr lang="pt-BR" sz="2400" dirty="0"/>
              <a:t>Começamos produzir em quantidade maior e passamos a pensar em dar um destino diferente para a produção, que antes eram distribuídas entre os participantes e algumas instituições do Município;</a:t>
            </a:r>
          </a:p>
          <a:p>
            <a:r>
              <a:rPr lang="pt-BR" sz="2400" dirty="0"/>
              <a:t>Em Assembleia dos usuários, discutiram e concluíram que seria interessante começar a comercializar a produção, e no mês de outubro comercializamos pela primeira vez.</a:t>
            </a:r>
          </a:p>
          <a:p>
            <a:r>
              <a:rPr lang="pt-BR" sz="2400" dirty="0"/>
              <a:t>A medida que os resultados começaram a surgir, outros usuários também se interessaram pela atividade, de formas que atualmente é um grupo misto de DQ e outros.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244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63C48-EC21-2959-0375-FDC582AA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697347"/>
          </a:xfrm>
        </p:spPr>
        <p:txBody>
          <a:bodyPr>
            <a:normAutofit fontScale="90000"/>
          </a:bodyPr>
          <a:lstStyle/>
          <a:p>
            <a:r>
              <a:rPr lang="pt-BR" dirty="0"/>
              <a:t>AUTORES:</a:t>
            </a:r>
            <a:br>
              <a:rPr lang="pt-BR" dirty="0"/>
            </a:br>
            <a:br>
              <a:rPr lang="pt-BR" dirty="0"/>
            </a:br>
            <a:r>
              <a:rPr lang="pt-BR" dirty="0"/>
              <a:t>Psicóloga, Enfermeira  e Terapeuta Ocupacional</a:t>
            </a:r>
            <a:br>
              <a:rPr lang="pt-BR" dirty="0"/>
            </a:br>
            <a:br>
              <a:rPr lang="pt-BR" dirty="0"/>
            </a:br>
            <a:r>
              <a:rPr lang="pt-BR" dirty="0"/>
              <a:t>Organizaram os grupos em dia pré determinado, para atender usuários de outros bairros e de outros municípios.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Grupo de Apoio: Semanal</a:t>
            </a:r>
            <a:br>
              <a:rPr lang="pt-BR" dirty="0"/>
            </a:br>
            <a:r>
              <a:rPr lang="pt-BR" dirty="0"/>
              <a:t>Grupo Familiar: Mensal</a:t>
            </a:r>
          </a:p>
        </p:txBody>
      </p:sp>
    </p:spTree>
    <p:extLst>
      <p:ext uri="{BB962C8B-B14F-4D97-AF65-F5344CB8AC3E}">
        <p14:creationId xmlns:p14="http://schemas.microsoft.com/office/powerpoint/2010/main" val="402708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3A9C488-E3E6-6774-7813-3D9488C84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3F7165F-2CEE-AA9C-5FEF-5C1E19955FB0}"/>
              </a:ext>
            </a:extLst>
          </p:cNvPr>
          <p:cNvSpPr txBox="1"/>
          <p:nvPr/>
        </p:nvSpPr>
        <p:spPr>
          <a:xfrm>
            <a:off x="905435" y="322729"/>
            <a:ext cx="360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Equipe e Usuários  do grupo</a:t>
            </a:r>
          </a:p>
        </p:txBody>
      </p:sp>
    </p:spTree>
    <p:extLst>
      <p:ext uri="{BB962C8B-B14F-4D97-AF65-F5344CB8AC3E}">
        <p14:creationId xmlns:p14="http://schemas.microsoft.com/office/powerpoint/2010/main" val="178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69D6352-0B79-0820-245F-A32B960E6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1695596-B8C2-F8FB-7BC6-87BF0A151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AA1C28D-20DA-FBEB-A2DE-3052521CA3E4}"/>
              </a:ext>
            </a:extLst>
          </p:cNvPr>
          <p:cNvSpPr txBox="1"/>
          <p:nvPr/>
        </p:nvSpPr>
        <p:spPr>
          <a:xfrm>
            <a:off x="2716306" y="537882"/>
            <a:ext cx="276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Moradores SRT</a:t>
            </a:r>
          </a:p>
        </p:txBody>
      </p:sp>
    </p:spTree>
    <p:extLst>
      <p:ext uri="{BB962C8B-B14F-4D97-AF65-F5344CB8AC3E}">
        <p14:creationId xmlns:p14="http://schemas.microsoft.com/office/powerpoint/2010/main" val="273052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9DB19F3-6FA1-56B7-1156-EF55648B9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821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380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Cy Grotesk Key</vt:lpstr>
      <vt:lpstr>Cy Grotesk Key Bold</vt:lpstr>
      <vt:lpstr>Cy Grotesk Wide Ultra-Bold</vt:lpstr>
      <vt:lpstr>Open Sans</vt:lpstr>
      <vt:lpstr>Tema do Office</vt:lpstr>
      <vt:lpstr>Apresentação do PowerPoint</vt:lpstr>
      <vt:lpstr>Como tudo começou:</vt:lpstr>
      <vt:lpstr> OFICINA </vt:lpstr>
      <vt:lpstr>Como Tudo Começou</vt:lpstr>
      <vt:lpstr>AUTORES:  Psicóloga, Enfermeira  e Terapeuta Ocupacional  Organizaram os grupos em dia pré determinado, para atender usuários de outros bairros e de outros municípios.  Grupo de Apoio: Semanal Grupo Familiar: Mensal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CAPS Esperança de Apiaí</dc:creator>
  <cp:lastModifiedBy>CAPS Esperança de Apiaí</cp:lastModifiedBy>
  <cp:revision>13</cp:revision>
  <dcterms:created xsi:type="dcterms:W3CDTF">2024-07-12T19:01:52Z</dcterms:created>
  <dcterms:modified xsi:type="dcterms:W3CDTF">2024-11-19T13:33:17Z</dcterms:modified>
</cp:coreProperties>
</file>