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6" r:id="rId3"/>
    <p:sldId id="267" r:id="rId4"/>
    <p:sldId id="258" r:id="rId5"/>
    <p:sldId id="259" r:id="rId6"/>
    <p:sldId id="260" r:id="rId7"/>
    <p:sldId id="261" r:id="rId8"/>
    <p:sldId id="262" r:id="rId9"/>
    <p:sldId id="263" r:id="rId10"/>
    <p:sldId id="265" r:id="rId11"/>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D8382C-3754-4168-92BA-9CF496ABCD6A}"/>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157BB484-1669-404B-B65F-C4F7802575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563FFEA9-7CD2-42E8-A37B-0A1305098389}"/>
              </a:ext>
            </a:extLst>
          </p:cNvPr>
          <p:cNvSpPr>
            <a:spLocks noGrp="1"/>
          </p:cNvSpPr>
          <p:nvPr>
            <p:ph type="dt" sz="half" idx="10"/>
          </p:nvPr>
        </p:nvSpPr>
        <p:spPr/>
        <p:txBody>
          <a:bodyPr/>
          <a:lstStyle/>
          <a:p>
            <a:fld id="{3F63C48D-2DD1-4E38-9ACE-BA0943F00D1D}" type="datetimeFigureOut">
              <a:rPr lang="pt-BR" smtClean="0"/>
              <a:t>18/11/2024</a:t>
            </a:fld>
            <a:endParaRPr lang="pt-BR"/>
          </a:p>
        </p:txBody>
      </p:sp>
      <p:sp>
        <p:nvSpPr>
          <p:cNvPr id="5" name="Espaço Reservado para Rodapé 4">
            <a:extLst>
              <a:ext uri="{FF2B5EF4-FFF2-40B4-BE49-F238E27FC236}">
                <a16:creationId xmlns:a16="http://schemas.microsoft.com/office/drawing/2014/main" id="{D60239A3-97B1-4CEA-B9B5-DCD76CD5E71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9E6AFAD-F9EE-407F-9C40-EF41AF3FC941}"/>
              </a:ext>
            </a:extLst>
          </p:cNvPr>
          <p:cNvSpPr>
            <a:spLocks noGrp="1"/>
          </p:cNvSpPr>
          <p:nvPr>
            <p:ph type="sldNum" sz="quarter" idx="12"/>
          </p:nvPr>
        </p:nvSpPr>
        <p:spPr/>
        <p:txBody>
          <a:bodyPr/>
          <a:lstStyle/>
          <a:p>
            <a:fld id="{42BA3BC7-BD71-4AB0-A30E-31B26E262FE0}" type="slidenum">
              <a:rPr lang="pt-BR" smtClean="0"/>
              <a:t>‹nº›</a:t>
            </a:fld>
            <a:endParaRPr lang="pt-BR"/>
          </a:p>
        </p:txBody>
      </p:sp>
    </p:spTree>
    <p:extLst>
      <p:ext uri="{BB962C8B-B14F-4D97-AF65-F5344CB8AC3E}">
        <p14:creationId xmlns:p14="http://schemas.microsoft.com/office/powerpoint/2010/main" val="330920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3BEB16-F4AA-4B2D-A81A-056099DD4C9E}"/>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DB5D225A-A9B2-4A2B-86B0-CCAE9EB93D4A}"/>
              </a:ext>
            </a:extLst>
          </p:cNvPr>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311B299-77E6-46BD-93D0-0AE1B9B000AF}"/>
              </a:ext>
            </a:extLst>
          </p:cNvPr>
          <p:cNvSpPr>
            <a:spLocks noGrp="1"/>
          </p:cNvSpPr>
          <p:nvPr>
            <p:ph type="dt" sz="half" idx="10"/>
          </p:nvPr>
        </p:nvSpPr>
        <p:spPr/>
        <p:txBody>
          <a:bodyPr/>
          <a:lstStyle/>
          <a:p>
            <a:fld id="{3F63C48D-2DD1-4E38-9ACE-BA0943F00D1D}" type="datetimeFigureOut">
              <a:rPr lang="pt-BR" smtClean="0"/>
              <a:t>18/11/2024</a:t>
            </a:fld>
            <a:endParaRPr lang="pt-BR"/>
          </a:p>
        </p:txBody>
      </p:sp>
      <p:sp>
        <p:nvSpPr>
          <p:cNvPr id="5" name="Espaço Reservado para Rodapé 4">
            <a:extLst>
              <a:ext uri="{FF2B5EF4-FFF2-40B4-BE49-F238E27FC236}">
                <a16:creationId xmlns:a16="http://schemas.microsoft.com/office/drawing/2014/main" id="{39098C39-48C3-44A4-B88D-C17E400E010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329A71A-0A65-4699-A861-3ADE636E7A2E}"/>
              </a:ext>
            </a:extLst>
          </p:cNvPr>
          <p:cNvSpPr>
            <a:spLocks noGrp="1"/>
          </p:cNvSpPr>
          <p:nvPr>
            <p:ph type="sldNum" sz="quarter" idx="12"/>
          </p:nvPr>
        </p:nvSpPr>
        <p:spPr/>
        <p:txBody>
          <a:bodyPr/>
          <a:lstStyle/>
          <a:p>
            <a:fld id="{42BA3BC7-BD71-4AB0-A30E-31B26E262FE0}" type="slidenum">
              <a:rPr lang="pt-BR" smtClean="0"/>
              <a:t>‹nº›</a:t>
            </a:fld>
            <a:endParaRPr lang="pt-BR"/>
          </a:p>
        </p:txBody>
      </p:sp>
    </p:spTree>
    <p:extLst>
      <p:ext uri="{BB962C8B-B14F-4D97-AF65-F5344CB8AC3E}">
        <p14:creationId xmlns:p14="http://schemas.microsoft.com/office/powerpoint/2010/main" val="4085195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4317444-439B-4301-BFE5-6A7497DB7781}"/>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40947DD4-06E2-4452-9B0D-A35814B679DB}"/>
              </a:ext>
            </a:extLst>
          </p:cNvPr>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220D2BA-8A9F-4A89-A987-3AC9340A0C13}"/>
              </a:ext>
            </a:extLst>
          </p:cNvPr>
          <p:cNvSpPr>
            <a:spLocks noGrp="1"/>
          </p:cNvSpPr>
          <p:nvPr>
            <p:ph type="dt" sz="half" idx="10"/>
          </p:nvPr>
        </p:nvSpPr>
        <p:spPr/>
        <p:txBody>
          <a:bodyPr/>
          <a:lstStyle/>
          <a:p>
            <a:fld id="{3F63C48D-2DD1-4E38-9ACE-BA0943F00D1D}" type="datetimeFigureOut">
              <a:rPr lang="pt-BR" smtClean="0"/>
              <a:t>18/11/2024</a:t>
            </a:fld>
            <a:endParaRPr lang="pt-BR"/>
          </a:p>
        </p:txBody>
      </p:sp>
      <p:sp>
        <p:nvSpPr>
          <p:cNvPr id="5" name="Espaço Reservado para Rodapé 4">
            <a:extLst>
              <a:ext uri="{FF2B5EF4-FFF2-40B4-BE49-F238E27FC236}">
                <a16:creationId xmlns:a16="http://schemas.microsoft.com/office/drawing/2014/main" id="{BD6A8A06-4373-4AA5-944C-29EAFC16D89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FC75661-E564-4B61-B560-BB7923C68D23}"/>
              </a:ext>
            </a:extLst>
          </p:cNvPr>
          <p:cNvSpPr>
            <a:spLocks noGrp="1"/>
          </p:cNvSpPr>
          <p:nvPr>
            <p:ph type="sldNum" sz="quarter" idx="12"/>
          </p:nvPr>
        </p:nvSpPr>
        <p:spPr/>
        <p:txBody>
          <a:bodyPr/>
          <a:lstStyle/>
          <a:p>
            <a:fld id="{42BA3BC7-BD71-4AB0-A30E-31B26E262FE0}" type="slidenum">
              <a:rPr lang="pt-BR" smtClean="0"/>
              <a:t>‹nº›</a:t>
            </a:fld>
            <a:endParaRPr lang="pt-BR"/>
          </a:p>
        </p:txBody>
      </p:sp>
    </p:spTree>
    <p:extLst>
      <p:ext uri="{BB962C8B-B14F-4D97-AF65-F5344CB8AC3E}">
        <p14:creationId xmlns:p14="http://schemas.microsoft.com/office/powerpoint/2010/main" val="3410157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D79F8A-6C60-4ECC-8CFD-ABC91185764C}"/>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360919B0-3428-4588-AB6F-784F3223E051}"/>
              </a:ext>
            </a:extLst>
          </p:cNvPr>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6EFDC94-414F-4A8B-A765-7E13909813AB}"/>
              </a:ext>
            </a:extLst>
          </p:cNvPr>
          <p:cNvSpPr>
            <a:spLocks noGrp="1"/>
          </p:cNvSpPr>
          <p:nvPr>
            <p:ph type="dt" sz="half" idx="10"/>
          </p:nvPr>
        </p:nvSpPr>
        <p:spPr/>
        <p:txBody>
          <a:bodyPr/>
          <a:lstStyle/>
          <a:p>
            <a:fld id="{3F63C48D-2DD1-4E38-9ACE-BA0943F00D1D}" type="datetimeFigureOut">
              <a:rPr lang="pt-BR" smtClean="0"/>
              <a:t>18/11/2024</a:t>
            </a:fld>
            <a:endParaRPr lang="pt-BR"/>
          </a:p>
        </p:txBody>
      </p:sp>
      <p:sp>
        <p:nvSpPr>
          <p:cNvPr id="5" name="Espaço Reservado para Rodapé 4">
            <a:extLst>
              <a:ext uri="{FF2B5EF4-FFF2-40B4-BE49-F238E27FC236}">
                <a16:creationId xmlns:a16="http://schemas.microsoft.com/office/drawing/2014/main" id="{36011CAB-598D-4A24-94D0-FB331511A4E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1EBA7E7-A850-42CF-B837-1F2855B7801D}"/>
              </a:ext>
            </a:extLst>
          </p:cNvPr>
          <p:cNvSpPr>
            <a:spLocks noGrp="1"/>
          </p:cNvSpPr>
          <p:nvPr>
            <p:ph type="sldNum" sz="quarter" idx="12"/>
          </p:nvPr>
        </p:nvSpPr>
        <p:spPr/>
        <p:txBody>
          <a:bodyPr/>
          <a:lstStyle/>
          <a:p>
            <a:fld id="{42BA3BC7-BD71-4AB0-A30E-31B26E262FE0}" type="slidenum">
              <a:rPr lang="pt-BR" smtClean="0"/>
              <a:t>‹nº›</a:t>
            </a:fld>
            <a:endParaRPr lang="pt-BR"/>
          </a:p>
        </p:txBody>
      </p:sp>
    </p:spTree>
    <p:extLst>
      <p:ext uri="{BB962C8B-B14F-4D97-AF65-F5344CB8AC3E}">
        <p14:creationId xmlns:p14="http://schemas.microsoft.com/office/powerpoint/2010/main" val="3943030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ADDB3B-FC80-4262-9B99-9C5C6822E658}"/>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371A8248-BFB9-47DA-9DB6-B0BBA36A3E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a:extLst>
              <a:ext uri="{FF2B5EF4-FFF2-40B4-BE49-F238E27FC236}">
                <a16:creationId xmlns:a16="http://schemas.microsoft.com/office/drawing/2014/main" id="{87505C3F-8778-4F43-BE67-547D5580A86D}"/>
              </a:ext>
            </a:extLst>
          </p:cNvPr>
          <p:cNvSpPr>
            <a:spLocks noGrp="1"/>
          </p:cNvSpPr>
          <p:nvPr>
            <p:ph type="dt" sz="half" idx="10"/>
          </p:nvPr>
        </p:nvSpPr>
        <p:spPr/>
        <p:txBody>
          <a:bodyPr/>
          <a:lstStyle/>
          <a:p>
            <a:fld id="{3F63C48D-2DD1-4E38-9ACE-BA0943F00D1D}" type="datetimeFigureOut">
              <a:rPr lang="pt-BR" smtClean="0"/>
              <a:t>18/11/2024</a:t>
            </a:fld>
            <a:endParaRPr lang="pt-BR"/>
          </a:p>
        </p:txBody>
      </p:sp>
      <p:sp>
        <p:nvSpPr>
          <p:cNvPr id="5" name="Espaço Reservado para Rodapé 4">
            <a:extLst>
              <a:ext uri="{FF2B5EF4-FFF2-40B4-BE49-F238E27FC236}">
                <a16:creationId xmlns:a16="http://schemas.microsoft.com/office/drawing/2014/main" id="{98C9E1E2-BF5A-4428-A86B-6D8D911D9F0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D78E753-4011-478B-B08D-9B6BC31F7D91}"/>
              </a:ext>
            </a:extLst>
          </p:cNvPr>
          <p:cNvSpPr>
            <a:spLocks noGrp="1"/>
          </p:cNvSpPr>
          <p:nvPr>
            <p:ph type="sldNum" sz="quarter" idx="12"/>
          </p:nvPr>
        </p:nvSpPr>
        <p:spPr/>
        <p:txBody>
          <a:bodyPr/>
          <a:lstStyle/>
          <a:p>
            <a:fld id="{42BA3BC7-BD71-4AB0-A30E-31B26E262FE0}" type="slidenum">
              <a:rPr lang="pt-BR" smtClean="0"/>
              <a:t>‹nº›</a:t>
            </a:fld>
            <a:endParaRPr lang="pt-BR"/>
          </a:p>
        </p:txBody>
      </p:sp>
    </p:spTree>
    <p:extLst>
      <p:ext uri="{BB962C8B-B14F-4D97-AF65-F5344CB8AC3E}">
        <p14:creationId xmlns:p14="http://schemas.microsoft.com/office/powerpoint/2010/main" val="805963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5AC1A1-B251-405F-8231-B278953F57BC}"/>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33611D9E-70AC-4258-B93B-D7BA07E0C3C3}"/>
              </a:ext>
            </a:extLst>
          </p:cNvPr>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F69062AC-3095-4E31-9BBA-A28E149EF73F}"/>
              </a:ext>
            </a:extLst>
          </p:cNvPr>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06CE173F-ACCA-4FC5-BA24-0D27CD4420CA}"/>
              </a:ext>
            </a:extLst>
          </p:cNvPr>
          <p:cNvSpPr>
            <a:spLocks noGrp="1"/>
          </p:cNvSpPr>
          <p:nvPr>
            <p:ph type="dt" sz="half" idx="10"/>
          </p:nvPr>
        </p:nvSpPr>
        <p:spPr/>
        <p:txBody>
          <a:bodyPr/>
          <a:lstStyle/>
          <a:p>
            <a:fld id="{3F63C48D-2DD1-4E38-9ACE-BA0943F00D1D}" type="datetimeFigureOut">
              <a:rPr lang="pt-BR" smtClean="0"/>
              <a:t>18/11/2024</a:t>
            </a:fld>
            <a:endParaRPr lang="pt-BR"/>
          </a:p>
        </p:txBody>
      </p:sp>
      <p:sp>
        <p:nvSpPr>
          <p:cNvPr id="6" name="Espaço Reservado para Rodapé 5">
            <a:extLst>
              <a:ext uri="{FF2B5EF4-FFF2-40B4-BE49-F238E27FC236}">
                <a16:creationId xmlns:a16="http://schemas.microsoft.com/office/drawing/2014/main" id="{FA54B860-EA50-4B89-9389-093B3CED6BD3}"/>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0C58B374-A5E5-48E3-AF46-65C3F7D94CE8}"/>
              </a:ext>
            </a:extLst>
          </p:cNvPr>
          <p:cNvSpPr>
            <a:spLocks noGrp="1"/>
          </p:cNvSpPr>
          <p:nvPr>
            <p:ph type="sldNum" sz="quarter" idx="12"/>
          </p:nvPr>
        </p:nvSpPr>
        <p:spPr/>
        <p:txBody>
          <a:bodyPr/>
          <a:lstStyle/>
          <a:p>
            <a:fld id="{42BA3BC7-BD71-4AB0-A30E-31B26E262FE0}" type="slidenum">
              <a:rPr lang="pt-BR" smtClean="0"/>
              <a:t>‹nº›</a:t>
            </a:fld>
            <a:endParaRPr lang="pt-BR"/>
          </a:p>
        </p:txBody>
      </p:sp>
    </p:spTree>
    <p:extLst>
      <p:ext uri="{BB962C8B-B14F-4D97-AF65-F5344CB8AC3E}">
        <p14:creationId xmlns:p14="http://schemas.microsoft.com/office/powerpoint/2010/main" val="1596589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923875-FA22-4871-8F4B-2A2E062C2665}"/>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36D0FE22-FA02-4A50-88BD-5452EB2015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id="{8CE3F342-06CF-4CD0-80E6-016087DE54C7}"/>
              </a:ext>
            </a:extLst>
          </p:cNvPr>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FBB55FFA-897C-4F67-B7AF-F6A5C683DE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id="{D2F0F8F6-C5E5-4976-99D1-4388651DC406}"/>
              </a:ext>
            </a:extLst>
          </p:cNvPr>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D867DEFE-7B1D-4FA6-8F15-AD1BE8C670CB}"/>
              </a:ext>
            </a:extLst>
          </p:cNvPr>
          <p:cNvSpPr>
            <a:spLocks noGrp="1"/>
          </p:cNvSpPr>
          <p:nvPr>
            <p:ph type="dt" sz="half" idx="10"/>
          </p:nvPr>
        </p:nvSpPr>
        <p:spPr/>
        <p:txBody>
          <a:bodyPr/>
          <a:lstStyle/>
          <a:p>
            <a:fld id="{3F63C48D-2DD1-4E38-9ACE-BA0943F00D1D}" type="datetimeFigureOut">
              <a:rPr lang="pt-BR" smtClean="0"/>
              <a:t>18/11/2024</a:t>
            </a:fld>
            <a:endParaRPr lang="pt-BR"/>
          </a:p>
        </p:txBody>
      </p:sp>
      <p:sp>
        <p:nvSpPr>
          <p:cNvPr id="8" name="Espaço Reservado para Rodapé 7">
            <a:extLst>
              <a:ext uri="{FF2B5EF4-FFF2-40B4-BE49-F238E27FC236}">
                <a16:creationId xmlns:a16="http://schemas.microsoft.com/office/drawing/2014/main" id="{E2240E77-158E-4321-AA6E-57D2603EBBD1}"/>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DDC53ECD-FAE0-4AED-A7AC-BDE186CE04F6}"/>
              </a:ext>
            </a:extLst>
          </p:cNvPr>
          <p:cNvSpPr>
            <a:spLocks noGrp="1"/>
          </p:cNvSpPr>
          <p:nvPr>
            <p:ph type="sldNum" sz="quarter" idx="12"/>
          </p:nvPr>
        </p:nvSpPr>
        <p:spPr/>
        <p:txBody>
          <a:bodyPr/>
          <a:lstStyle/>
          <a:p>
            <a:fld id="{42BA3BC7-BD71-4AB0-A30E-31B26E262FE0}" type="slidenum">
              <a:rPr lang="pt-BR" smtClean="0"/>
              <a:t>‹nº›</a:t>
            </a:fld>
            <a:endParaRPr lang="pt-BR"/>
          </a:p>
        </p:txBody>
      </p:sp>
    </p:spTree>
    <p:extLst>
      <p:ext uri="{BB962C8B-B14F-4D97-AF65-F5344CB8AC3E}">
        <p14:creationId xmlns:p14="http://schemas.microsoft.com/office/powerpoint/2010/main" val="4129461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6F0D5-28B2-4498-98D3-A114ED079D59}"/>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8DA77A94-D895-411A-8130-31D74CC63E27}"/>
              </a:ext>
            </a:extLst>
          </p:cNvPr>
          <p:cNvSpPr>
            <a:spLocks noGrp="1"/>
          </p:cNvSpPr>
          <p:nvPr>
            <p:ph type="dt" sz="half" idx="10"/>
          </p:nvPr>
        </p:nvSpPr>
        <p:spPr/>
        <p:txBody>
          <a:bodyPr/>
          <a:lstStyle/>
          <a:p>
            <a:fld id="{3F63C48D-2DD1-4E38-9ACE-BA0943F00D1D}" type="datetimeFigureOut">
              <a:rPr lang="pt-BR" smtClean="0"/>
              <a:t>18/11/2024</a:t>
            </a:fld>
            <a:endParaRPr lang="pt-BR"/>
          </a:p>
        </p:txBody>
      </p:sp>
      <p:sp>
        <p:nvSpPr>
          <p:cNvPr id="4" name="Espaço Reservado para Rodapé 3">
            <a:extLst>
              <a:ext uri="{FF2B5EF4-FFF2-40B4-BE49-F238E27FC236}">
                <a16:creationId xmlns:a16="http://schemas.microsoft.com/office/drawing/2014/main" id="{F76AC426-B0F5-4A87-938D-C48D89DD81B9}"/>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B0B6DFFD-2839-49D5-A032-48F77F0DA5A3}"/>
              </a:ext>
            </a:extLst>
          </p:cNvPr>
          <p:cNvSpPr>
            <a:spLocks noGrp="1"/>
          </p:cNvSpPr>
          <p:nvPr>
            <p:ph type="sldNum" sz="quarter" idx="12"/>
          </p:nvPr>
        </p:nvSpPr>
        <p:spPr/>
        <p:txBody>
          <a:bodyPr/>
          <a:lstStyle/>
          <a:p>
            <a:fld id="{42BA3BC7-BD71-4AB0-A30E-31B26E262FE0}" type="slidenum">
              <a:rPr lang="pt-BR" smtClean="0"/>
              <a:t>‹nº›</a:t>
            </a:fld>
            <a:endParaRPr lang="pt-BR"/>
          </a:p>
        </p:txBody>
      </p:sp>
    </p:spTree>
    <p:extLst>
      <p:ext uri="{BB962C8B-B14F-4D97-AF65-F5344CB8AC3E}">
        <p14:creationId xmlns:p14="http://schemas.microsoft.com/office/powerpoint/2010/main" val="3268325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912C1F78-6A32-4FAE-8810-DD0B44B5EA4B}"/>
              </a:ext>
            </a:extLst>
          </p:cNvPr>
          <p:cNvSpPr>
            <a:spLocks noGrp="1"/>
          </p:cNvSpPr>
          <p:nvPr>
            <p:ph type="dt" sz="half" idx="10"/>
          </p:nvPr>
        </p:nvSpPr>
        <p:spPr/>
        <p:txBody>
          <a:bodyPr/>
          <a:lstStyle/>
          <a:p>
            <a:fld id="{3F63C48D-2DD1-4E38-9ACE-BA0943F00D1D}" type="datetimeFigureOut">
              <a:rPr lang="pt-BR" smtClean="0"/>
              <a:t>18/11/2024</a:t>
            </a:fld>
            <a:endParaRPr lang="pt-BR"/>
          </a:p>
        </p:txBody>
      </p:sp>
      <p:sp>
        <p:nvSpPr>
          <p:cNvPr id="3" name="Espaço Reservado para Rodapé 2">
            <a:extLst>
              <a:ext uri="{FF2B5EF4-FFF2-40B4-BE49-F238E27FC236}">
                <a16:creationId xmlns:a16="http://schemas.microsoft.com/office/drawing/2014/main" id="{501FF360-A855-4EB5-9B3F-B63B7B0897DE}"/>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6458C637-6DB4-4A3A-8A19-4F120F32DC18}"/>
              </a:ext>
            </a:extLst>
          </p:cNvPr>
          <p:cNvSpPr>
            <a:spLocks noGrp="1"/>
          </p:cNvSpPr>
          <p:nvPr>
            <p:ph type="sldNum" sz="quarter" idx="12"/>
          </p:nvPr>
        </p:nvSpPr>
        <p:spPr/>
        <p:txBody>
          <a:bodyPr/>
          <a:lstStyle/>
          <a:p>
            <a:fld id="{42BA3BC7-BD71-4AB0-A30E-31B26E262FE0}" type="slidenum">
              <a:rPr lang="pt-BR" smtClean="0"/>
              <a:t>‹nº›</a:t>
            </a:fld>
            <a:endParaRPr lang="pt-BR"/>
          </a:p>
        </p:txBody>
      </p:sp>
    </p:spTree>
    <p:extLst>
      <p:ext uri="{BB962C8B-B14F-4D97-AF65-F5344CB8AC3E}">
        <p14:creationId xmlns:p14="http://schemas.microsoft.com/office/powerpoint/2010/main" val="1250001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5CCB9C-1445-4D00-B0DF-BACB8E02E965}"/>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670A87B4-9FE7-4B10-917A-4503008F10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EFCF5793-40A2-4839-ABDD-185047D342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EFBCBDAF-1D90-4895-BC17-DBDDF5A9206A}"/>
              </a:ext>
            </a:extLst>
          </p:cNvPr>
          <p:cNvSpPr>
            <a:spLocks noGrp="1"/>
          </p:cNvSpPr>
          <p:nvPr>
            <p:ph type="dt" sz="half" idx="10"/>
          </p:nvPr>
        </p:nvSpPr>
        <p:spPr/>
        <p:txBody>
          <a:bodyPr/>
          <a:lstStyle/>
          <a:p>
            <a:fld id="{3F63C48D-2DD1-4E38-9ACE-BA0943F00D1D}" type="datetimeFigureOut">
              <a:rPr lang="pt-BR" smtClean="0"/>
              <a:t>18/11/2024</a:t>
            </a:fld>
            <a:endParaRPr lang="pt-BR"/>
          </a:p>
        </p:txBody>
      </p:sp>
      <p:sp>
        <p:nvSpPr>
          <p:cNvPr id="6" name="Espaço Reservado para Rodapé 5">
            <a:extLst>
              <a:ext uri="{FF2B5EF4-FFF2-40B4-BE49-F238E27FC236}">
                <a16:creationId xmlns:a16="http://schemas.microsoft.com/office/drawing/2014/main" id="{C410720E-16A1-49AD-843F-0D769AB894D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F6DAB93-50F3-4C52-87A8-85FD0CEA46A8}"/>
              </a:ext>
            </a:extLst>
          </p:cNvPr>
          <p:cNvSpPr>
            <a:spLocks noGrp="1"/>
          </p:cNvSpPr>
          <p:nvPr>
            <p:ph type="sldNum" sz="quarter" idx="12"/>
          </p:nvPr>
        </p:nvSpPr>
        <p:spPr/>
        <p:txBody>
          <a:bodyPr/>
          <a:lstStyle/>
          <a:p>
            <a:fld id="{42BA3BC7-BD71-4AB0-A30E-31B26E262FE0}" type="slidenum">
              <a:rPr lang="pt-BR" smtClean="0"/>
              <a:t>‹nº›</a:t>
            </a:fld>
            <a:endParaRPr lang="pt-BR"/>
          </a:p>
        </p:txBody>
      </p:sp>
    </p:spTree>
    <p:extLst>
      <p:ext uri="{BB962C8B-B14F-4D97-AF65-F5344CB8AC3E}">
        <p14:creationId xmlns:p14="http://schemas.microsoft.com/office/powerpoint/2010/main" val="3053991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6F06B5-EA02-41F1-B46F-C5295A48C405}"/>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68C3C2AF-4F06-4635-BAED-53E49F0B6D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AACB4FD5-9BC5-4D9D-A564-F7B98B1942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BB2DDCB1-1C7A-4131-8C18-392CCE6AAB44}"/>
              </a:ext>
            </a:extLst>
          </p:cNvPr>
          <p:cNvSpPr>
            <a:spLocks noGrp="1"/>
          </p:cNvSpPr>
          <p:nvPr>
            <p:ph type="dt" sz="half" idx="10"/>
          </p:nvPr>
        </p:nvSpPr>
        <p:spPr/>
        <p:txBody>
          <a:bodyPr/>
          <a:lstStyle/>
          <a:p>
            <a:fld id="{3F63C48D-2DD1-4E38-9ACE-BA0943F00D1D}" type="datetimeFigureOut">
              <a:rPr lang="pt-BR" smtClean="0"/>
              <a:t>18/11/2024</a:t>
            </a:fld>
            <a:endParaRPr lang="pt-BR"/>
          </a:p>
        </p:txBody>
      </p:sp>
      <p:sp>
        <p:nvSpPr>
          <p:cNvPr id="6" name="Espaço Reservado para Rodapé 5">
            <a:extLst>
              <a:ext uri="{FF2B5EF4-FFF2-40B4-BE49-F238E27FC236}">
                <a16:creationId xmlns:a16="http://schemas.microsoft.com/office/drawing/2014/main" id="{3212790E-F932-4C5E-BF6C-F5150CA1CAEF}"/>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B65B02BA-6138-49C0-9BA0-B2AE07F79FAB}"/>
              </a:ext>
            </a:extLst>
          </p:cNvPr>
          <p:cNvSpPr>
            <a:spLocks noGrp="1"/>
          </p:cNvSpPr>
          <p:nvPr>
            <p:ph type="sldNum" sz="quarter" idx="12"/>
          </p:nvPr>
        </p:nvSpPr>
        <p:spPr/>
        <p:txBody>
          <a:bodyPr/>
          <a:lstStyle/>
          <a:p>
            <a:fld id="{42BA3BC7-BD71-4AB0-A30E-31B26E262FE0}" type="slidenum">
              <a:rPr lang="pt-BR" smtClean="0"/>
              <a:t>‹nº›</a:t>
            </a:fld>
            <a:endParaRPr lang="pt-BR"/>
          </a:p>
        </p:txBody>
      </p:sp>
    </p:spTree>
    <p:extLst>
      <p:ext uri="{BB962C8B-B14F-4D97-AF65-F5344CB8AC3E}">
        <p14:creationId xmlns:p14="http://schemas.microsoft.com/office/powerpoint/2010/main" val="1114664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777B5076-0342-40D0-B0FE-339341BE6A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ED2C80DA-6383-44C6-B192-42BF012D4D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5C00091-AE4B-44F4-A7BA-37999DE450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63C48D-2DD1-4E38-9ACE-BA0943F00D1D}" type="datetimeFigureOut">
              <a:rPr lang="pt-BR" smtClean="0"/>
              <a:t>18/11/2024</a:t>
            </a:fld>
            <a:endParaRPr lang="pt-BR"/>
          </a:p>
        </p:txBody>
      </p:sp>
      <p:sp>
        <p:nvSpPr>
          <p:cNvPr id="5" name="Espaço Reservado para Rodapé 4">
            <a:extLst>
              <a:ext uri="{FF2B5EF4-FFF2-40B4-BE49-F238E27FC236}">
                <a16:creationId xmlns:a16="http://schemas.microsoft.com/office/drawing/2014/main" id="{C8ADC6DC-5D2A-4985-8155-89F26C3004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6929BA0F-2E0B-4E9D-8CA7-BB45606ECF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BA3BC7-BD71-4AB0-A30E-31B26E262FE0}" type="slidenum">
              <a:rPr lang="pt-BR" smtClean="0"/>
              <a:t>‹nº›</a:t>
            </a:fld>
            <a:endParaRPr lang="pt-BR"/>
          </a:p>
        </p:txBody>
      </p:sp>
    </p:spTree>
    <p:extLst>
      <p:ext uri="{BB962C8B-B14F-4D97-AF65-F5344CB8AC3E}">
        <p14:creationId xmlns:p14="http://schemas.microsoft.com/office/powerpoint/2010/main" val="14660414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fif"/><Relationship Id="rId2" Type="http://schemas.openxmlformats.org/officeDocument/2006/relationships/image" Target="../media/image5.jf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5EFAB3-9210-4902-A0FC-635BFA27AF41}"/>
              </a:ext>
            </a:extLst>
          </p:cNvPr>
          <p:cNvSpPr>
            <a:spLocks noGrp="1"/>
          </p:cNvSpPr>
          <p:nvPr>
            <p:ph type="title"/>
          </p:nvPr>
        </p:nvSpPr>
        <p:spPr>
          <a:xfrm>
            <a:off x="838200" y="365126"/>
            <a:ext cx="10515600" cy="1209438"/>
          </a:xfrm>
        </p:spPr>
        <p:txBody>
          <a:bodyPr/>
          <a:lstStyle/>
          <a:p>
            <a:r>
              <a:rPr lang="pt-BR" b="1" dirty="0">
                <a:latin typeface="Arial" panose="020B0604020202020204" pitchFamily="34" charset="0"/>
                <a:cs typeface="Arial" panose="020B0604020202020204" pitchFamily="34" charset="0"/>
              </a:rPr>
              <a:t>Quem Sou Eu?</a:t>
            </a:r>
          </a:p>
        </p:txBody>
      </p:sp>
      <p:pic>
        <p:nvPicPr>
          <p:cNvPr id="7" name="Espaço Reservado para Conteúdo 6">
            <a:extLst>
              <a:ext uri="{FF2B5EF4-FFF2-40B4-BE49-F238E27FC236}">
                <a16:creationId xmlns:a16="http://schemas.microsoft.com/office/drawing/2014/main" id="{D4C6052C-D6F6-4C06-A1EB-C86CC21E8543}"/>
              </a:ext>
            </a:extLst>
          </p:cNvPr>
          <p:cNvPicPr>
            <a:picLocks noGrp="1" noChangeAspect="1"/>
          </p:cNvPicPr>
          <p:nvPr>
            <p:ph idx="1"/>
          </p:nvPr>
        </p:nvPicPr>
        <p:blipFill>
          <a:blip r:embed="rId2"/>
          <a:stretch>
            <a:fillRect/>
          </a:stretch>
        </p:blipFill>
        <p:spPr>
          <a:xfrm>
            <a:off x="237275" y="1690688"/>
            <a:ext cx="5401524" cy="4802187"/>
          </a:xfrm>
          <a:prstGeom prst="rect">
            <a:avLst/>
          </a:prstGeom>
        </p:spPr>
      </p:pic>
      <p:sp>
        <p:nvSpPr>
          <p:cNvPr id="8" name="CaixaDeTexto 7">
            <a:extLst>
              <a:ext uri="{FF2B5EF4-FFF2-40B4-BE49-F238E27FC236}">
                <a16:creationId xmlns:a16="http://schemas.microsoft.com/office/drawing/2014/main" id="{2A82091A-6A0D-4589-AF58-DBC9B2CED626}"/>
              </a:ext>
            </a:extLst>
          </p:cNvPr>
          <p:cNvSpPr txBox="1"/>
          <p:nvPr/>
        </p:nvSpPr>
        <p:spPr>
          <a:xfrm>
            <a:off x="6095999" y="2975113"/>
            <a:ext cx="5858726" cy="3816429"/>
          </a:xfrm>
          <a:prstGeom prst="rect">
            <a:avLst/>
          </a:prstGeom>
          <a:noFill/>
        </p:spPr>
        <p:txBody>
          <a:bodyPr wrap="square" rtlCol="0">
            <a:spAutoFit/>
          </a:bodyPr>
          <a:lstStyle/>
          <a:p>
            <a:pPr algn="just"/>
            <a:r>
              <a:rPr lang="pt-BR" sz="2200" dirty="0">
                <a:latin typeface="Arial" panose="020B0604020202020204" pitchFamily="34" charset="0"/>
                <a:cs typeface="Arial" panose="020B0604020202020204" pitchFamily="34" charset="0"/>
              </a:rPr>
              <a:t>Nesta atividade foi realizada uma roda de conversa, onde os usuários puderam se apresentarem, expor seus sonhos, desejos, metas, valores, expectativas futuras no âmbito da saúde mental, física, financeira, profissional, social, intelectual, ecológica, espiritual e familiar.  O objetivo desta atividade foi resgatar os valores deste usuário que por muitas vezes ele acredita em ter perdido, devido ao uso de substancias psicoativas.</a:t>
            </a:r>
          </a:p>
        </p:txBody>
      </p:sp>
    </p:spTree>
    <p:extLst>
      <p:ext uri="{BB962C8B-B14F-4D97-AF65-F5344CB8AC3E}">
        <p14:creationId xmlns:p14="http://schemas.microsoft.com/office/powerpoint/2010/main" val="2352441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891A10-460F-4A7C-A308-2BECDBA3E49F}"/>
              </a:ext>
            </a:extLst>
          </p:cNvPr>
          <p:cNvSpPr>
            <a:spLocks noGrp="1"/>
          </p:cNvSpPr>
          <p:nvPr>
            <p:ph type="title"/>
          </p:nvPr>
        </p:nvSpPr>
        <p:spPr/>
        <p:txBody>
          <a:bodyPr/>
          <a:lstStyle/>
          <a:p>
            <a:r>
              <a:rPr lang="pt-BR" b="1" dirty="0">
                <a:latin typeface="Arial" panose="020B0604020202020204" pitchFamily="34" charset="0"/>
                <a:cs typeface="Arial" panose="020B0604020202020204" pitchFamily="34" charset="0"/>
              </a:rPr>
              <a:t>Hortaterapia </a:t>
            </a:r>
          </a:p>
        </p:txBody>
      </p:sp>
      <p:pic>
        <p:nvPicPr>
          <p:cNvPr id="4" name="Espaço Reservado para Conteúdo 3">
            <a:extLst>
              <a:ext uri="{FF2B5EF4-FFF2-40B4-BE49-F238E27FC236}">
                <a16:creationId xmlns:a16="http://schemas.microsoft.com/office/drawing/2014/main" id="{7B27864F-7B47-4516-9A96-8A3097B1D8C1}"/>
              </a:ext>
            </a:extLst>
          </p:cNvPr>
          <p:cNvPicPr>
            <a:picLocks noGrp="1" noChangeAspect="1"/>
          </p:cNvPicPr>
          <p:nvPr>
            <p:ph idx="1"/>
          </p:nvPr>
        </p:nvPicPr>
        <p:blipFill>
          <a:blip r:embed="rId2"/>
          <a:stretch>
            <a:fillRect/>
          </a:stretch>
        </p:blipFill>
        <p:spPr>
          <a:xfrm>
            <a:off x="288934" y="1471572"/>
            <a:ext cx="5279594" cy="3389670"/>
          </a:xfrm>
          <a:prstGeom prst="rect">
            <a:avLst/>
          </a:prstGeom>
        </p:spPr>
      </p:pic>
      <p:pic>
        <p:nvPicPr>
          <p:cNvPr id="5" name="Imagem 4">
            <a:extLst>
              <a:ext uri="{FF2B5EF4-FFF2-40B4-BE49-F238E27FC236}">
                <a16:creationId xmlns:a16="http://schemas.microsoft.com/office/drawing/2014/main" id="{D12B32F1-CE7C-413E-B1FD-14C1690935F1}"/>
              </a:ext>
            </a:extLst>
          </p:cNvPr>
          <p:cNvPicPr>
            <a:picLocks noChangeAspect="1"/>
          </p:cNvPicPr>
          <p:nvPr/>
        </p:nvPicPr>
        <p:blipFill>
          <a:blip r:embed="rId3"/>
          <a:stretch>
            <a:fillRect/>
          </a:stretch>
        </p:blipFill>
        <p:spPr>
          <a:xfrm>
            <a:off x="6790476" y="0"/>
            <a:ext cx="5401524" cy="4048095"/>
          </a:xfrm>
          <a:prstGeom prst="rect">
            <a:avLst/>
          </a:prstGeom>
        </p:spPr>
      </p:pic>
      <p:sp>
        <p:nvSpPr>
          <p:cNvPr id="7" name="CaixaDeTexto 6">
            <a:extLst>
              <a:ext uri="{FF2B5EF4-FFF2-40B4-BE49-F238E27FC236}">
                <a16:creationId xmlns:a16="http://schemas.microsoft.com/office/drawing/2014/main" id="{1D16F249-360E-4FE1-8BC0-ADB635BDF661}"/>
              </a:ext>
            </a:extLst>
          </p:cNvPr>
          <p:cNvSpPr txBox="1"/>
          <p:nvPr/>
        </p:nvSpPr>
        <p:spPr>
          <a:xfrm>
            <a:off x="288934" y="5035826"/>
            <a:ext cx="11903066" cy="1631216"/>
          </a:xfrm>
          <a:prstGeom prst="rect">
            <a:avLst/>
          </a:prstGeom>
          <a:noFill/>
        </p:spPr>
        <p:txBody>
          <a:bodyPr wrap="square" rtlCol="0">
            <a:spAutoFit/>
          </a:bodyPr>
          <a:lstStyle/>
          <a:p>
            <a:r>
              <a:rPr lang="pt-BR" sz="2000">
                <a:latin typeface="Arial" panose="020B0604020202020204" pitchFamily="34" charset="0"/>
                <a:cs typeface="Arial" panose="020B0604020202020204" pitchFamily="34" charset="0"/>
              </a:rPr>
              <a:t>O contato direto com terra e plantas serve como meio facilitador para desenvolver aspectos emocionais, sociais, intelectuais e físicos, objetivando resgatar a independência, autonomia, autoestima e autoconfiança do paciente. Outra vantagem da horta terapêutica, que é realizada uma vez por semana, é o resgate da cidadania, pois a atividade aborda questões de valores sociais como o respeito, a solidariedade, além da motivação para o trabalho em grupo. </a:t>
            </a:r>
            <a:endParaRPr lang="pt-B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1925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24BCE4-0B6D-4471-8F0E-2A903A9C301F}"/>
              </a:ext>
            </a:extLst>
          </p:cNvPr>
          <p:cNvSpPr>
            <a:spLocks noGrp="1"/>
          </p:cNvSpPr>
          <p:nvPr>
            <p:ph type="title"/>
          </p:nvPr>
        </p:nvSpPr>
        <p:spPr/>
        <p:txBody>
          <a:bodyPr/>
          <a:lstStyle/>
          <a:p>
            <a:r>
              <a:rPr lang="pt-BR" b="1" dirty="0">
                <a:latin typeface="Arial" panose="020B0604020202020204" pitchFamily="34" charset="0"/>
                <a:cs typeface="Arial" panose="020B0604020202020204" pitchFamily="34" charset="0"/>
              </a:rPr>
              <a:t>Mitos ou verdades</a:t>
            </a:r>
          </a:p>
        </p:txBody>
      </p:sp>
      <p:sp>
        <p:nvSpPr>
          <p:cNvPr id="3" name="Espaço Reservado para Conteúdo 2">
            <a:extLst>
              <a:ext uri="{FF2B5EF4-FFF2-40B4-BE49-F238E27FC236}">
                <a16:creationId xmlns:a16="http://schemas.microsoft.com/office/drawing/2014/main" id="{562A8FC0-DFCD-4BC7-A3FD-F1E48FD6C836}"/>
              </a:ext>
            </a:extLst>
          </p:cNvPr>
          <p:cNvSpPr>
            <a:spLocks noGrp="1"/>
          </p:cNvSpPr>
          <p:nvPr>
            <p:ph idx="1"/>
          </p:nvPr>
        </p:nvSpPr>
        <p:spPr/>
        <p:txBody>
          <a:bodyPr>
            <a:noAutofit/>
          </a:bodyPr>
          <a:lstStyle/>
          <a:p>
            <a:pPr marL="0" indent="0" algn="just">
              <a:buNone/>
            </a:pPr>
            <a:r>
              <a:rPr lang="pt-BR" sz="3200" dirty="0">
                <a:latin typeface="Arial" panose="020B0604020202020204" pitchFamily="34" charset="0"/>
                <a:cs typeface="Arial" panose="020B0604020202020204" pitchFamily="34" charset="0"/>
              </a:rPr>
              <a:t>Este grupo teve como objetivo observar os conhecimentos dos usuários diagnosticados com CID F10 (transtornos Mentais e Comportamentais devido ao uso de álcool) acerca do tema, instigar a troca de experiência, ressignificação do processo e também, instrui-los sobre práticas de redução de danos. A variação de perguntas possibilitou reflexões do processo evolutivo de cada usuário, ampliar as estratégias de redução de danos, bem como a desmitificação sobre o tema. </a:t>
            </a:r>
          </a:p>
        </p:txBody>
      </p:sp>
    </p:spTree>
    <p:extLst>
      <p:ext uri="{BB962C8B-B14F-4D97-AF65-F5344CB8AC3E}">
        <p14:creationId xmlns:p14="http://schemas.microsoft.com/office/powerpoint/2010/main" val="1035672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EAC4DA-38DC-4630-9E45-242E3F61219E}"/>
              </a:ext>
            </a:extLst>
          </p:cNvPr>
          <p:cNvSpPr>
            <a:spLocks noGrp="1"/>
          </p:cNvSpPr>
          <p:nvPr>
            <p:ph type="title"/>
          </p:nvPr>
        </p:nvSpPr>
        <p:spPr/>
        <p:txBody>
          <a:bodyPr/>
          <a:lstStyle/>
          <a:p>
            <a:r>
              <a:rPr lang="pt-BR" b="1" dirty="0">
                <a:latin typeface="Arial" panose="020B0604020202020204" pitchFamily="34" charset="0"/>
                <a:cs typeface="Arial" panose="020B0604020202020204" pitchFamily="34" charset="0"/>
              </a:rPr>
              <a:t>Mitos ou verdades</a:t>
            </a:r>
          </a:p>
        </p:txBody>
      </p:sp>
      <p:pic>
        <p:nvPicPr>
          <p:cNvPr id="4" name="Espaço Reservado para Conteúdo 3">
            <a:extLst>
              <a:ext uri="{FF2B5EF4-FFF2-40B4-BE49-F238E27FC236}">
                <a16:creationId xmlns:a16="http://schemas.microsoft.com/office/drawing/2014/main" id="{3C656FC5-33D0-4C33-8378-89FE8510895A}"/>
              </a:ext>
            </a:extLst>
          </p:cNvPr>
          <p:cNvPicPr>
            <a:picLocks noGrp="1" noChangeAspect="1"/>
          </p:cNvPicPr>
          <p:nvPr>
            <p:ph idx="1"/>
          </p:nvPr>
        </p:nvPicPr>
        <p:blipFill>
          <a:blip r:embed="rId2"/>
          <a:stretch>
            <a:fillRect/>
          </a:stretch>
        </p:blipFill>
        <p:spPr>
          <a:xfrm>
            <a:off x="358372" y="1690688"/>
            <a:ext cx="5352752" cy="4078577"/>
          </a:xfrm>
          <a:prstGeom prst="rect">
            <a:avLst/>
          </a:prstGeom>
        </p:spPr>
      </p:pic>
      <p:pic>
        <p:nvPicPr>
          <p:cNvPr id="5" name="Imagem 4">
            <a:extLst>
              <a:ext uri="{FF2B5EF4-FFF2-40B4-BE49-F238E27FC236}">
                <a16:creationId xmlns:a16="http://schemas.microsoft.com/office/drawing/2014/main" id="{2201A8FF-F6E4-4362-9FFF-CECBF350B967}"/>
              </a:ext>
            </a:extLst>
          </p:cNvPr>
          <p:cNvPicPr>
            <a:picLocks noChangeAspect="1"/>
          </p:cNvPicPr>
          <p:nvPr/>
        </p:nvPicPr>
        <p:blipFill>
          <a:blip r:embed="rId3"/>
          <a:stretch>
            <a:fillRect/>
          </a:stretch>
        </p:blipFill>
        <p:spPr>
          <a:xfrm>
            <a:off x="8330366" y="117667"/>
            <a:ext cx="1987826" cy="2609314"/>
          </a:xfrm>
          <a:prstGeom prst="rect">
            <a:avLst/>
          </a:prstGeom>
        </p:spPr>
      </p:pic>
      <p:pic>
        <p:nvPicPr>
          <p:cNvPr id="6" name="Imagem 5">
            <a:extLst>
              <a:ext uri="{FF2B5EF4-FFF2-40B4-BE49-F238E27FC236}">
                <a16:creationId xmlns:a16="http://schemas.microsoft.com/office/drawing/2014/main" id="{764D8253-281C-40CB-8C4F-F91D2164C17C}"/>
              </a:ext>
            </a:extLst>
          </p:cNvPr>
          <p:cNvPicPr>
            <a:picLocks noChangeAspect="1"/>
          </p:cNvPicPr>
          <p:nvPr/>
        </p:nvPicPr>
        <p:blipFill>
          <a:blip r:embed="rId4"/>
          <a:stretch>
            <a:fillRect/>
          </a:stretch>
        </p:blipFill>
        <p:spPr>
          <a:xfrm>
            <a:off x="10180981" y="123763"/>
            <a:ext cx="1987827" cy="2603218"/>
          </a:xfrm>
          <a:prstGeom prst="rect">
            <a:avLst/>
          </a:prstGeom>
        </p:spPr>
      </p:pic>
      <p:sp>
        <p:nvSpPr>
          <p:cNvPr id="8" name="CaixaDeTexto 7">
            <a:extLst>
              <a:ext uri="{FF2B5EF4-FFF2-40B4-BE49-F238E27FC236}">
                <a16:creationId xmlns:a16="http://schemas.microsoft.com/office/drawing/2014/main" id="{C7866021-A10A-4497-8D59-92000B9B6B39}"/>
              </a:ext>
            </a:extLst>
          </p:cNvPr>
          <p:cNvSpPr txBox="1"/>
          <p:nvPr/>
        </p:nvSpPr>
        <p:spPr>
          <a:xfrm>
            <a:off x="5711125" y="2968343"/>
            <a:ext cx="6295346" cy="3693319"/>
          </a:xfrm>
          <a:prstGeom prst="rect">
            <a:avLst/>
          </a:prstGeom>
          <a:noFill/>
        </p:spPr>
        <p:txBody>
          <a:bodyPr wrap="square" rtlCol="0">
            <a:spAutoFit/>
          </a:bodyPr>
          <a:lstStyle/>
          <a:p>
            <a:pPr algn="just"/>
            <a:r>
              <a:rPr lang="pt-BR" b="1" dirty="0">
                <a:latin typeface="Arial" panose="020B0604020202020204" pitchFamily="34" charset="0"/>
                <a:cs typeface="Arial" panose="020B0604020202020204" pitchFamily="34" charset="0"/>
              </a:rPr>
              <a:t>Mito</a:t>
            </a:r>
            <a:r>
              <a:rPr lang="pt-BR" dirty="0">
                <a:latin typeface="Arial" panose="020B0604020202020204" pitchFamily="34" charset="0"/>
                <a:cs typeface="Arial" panose="020B0604020202020204" pitchFamily="34" charset="0"/>
              </a:rPr>
              <a:t>- “As drogas são inofensivas e não causam danos significativos”</a:t>
            </a:r>
          </a:p>
          <a:p>
            <a:pPr algn="just"/>
            <a:r>
              <a:rPr lang="pt-BR" b="1" dirty="0">
                <a:latin typeface="Arial" panose="020B0604020202020204" pitchFamily="34" charset="0"/>
                <a:cs typeface="Arial" panose="020B0604020202020204" pitchFamily="34" charset="0"/>
              </a:rPr>
              <a:t>Verdade</a:t>
            </a:r>
            <a:r>
              <a:rPr lang="pt-BR" dirty="0">
                <a:latin typeface="Arial" panose="020B0604020202020204" pitchFamily="34" charset="0"/>
                <a:cs typeface="Arial" panose="020B0604020202020204" pitchFamily="34" charset="0"/>
              </a:rPr>
              <a:t>- “O uso de drogas pode afetar qualquer pessoa, independentemente de sua origem ou condição social” </a:t>
            </a:r>
          </a:p>
          <a:p>
            <a:pPr algn="just"/>
            <a:r>
              <a:rPr lang="pt-BR" b="1" dirty="0">
                <a:latin typeface="Arial" panose="020B0604020202020204" pitchFamily="34" charset="0"/>
                <a:cs typeface="Arial" panose="020B0604020202020204" pitchFamily="34" charset="0"/>
              </a:rPr>
              <a:t>Mito</a:t>
            </a:r>
            <a:r>
              <a:rPr lang="pt-BR" dirty="0">
                <a:latin typeface="Arial" panose="020B0604020202020204" pitchFamily="34" charset="0"/>
                <a:cs typeface="Arial" panose="020B0604020202020204" pitchFamily="34" charset="0"/>
              </a:rPr>
              <a:t>- “A dependência de drogas é uma questão de fraqueza moral” </a:t>
            </a:r>
          </a:p>
          <a:p>
            <a:pPr algn="just"/>
            <a:r>
              <a:rPr lang="pt-BR" b="1" dirty="0">
                <a:latin typeface="Arial" panose="020B0604020202020204" pitchFamily="34" charset="0"/>
                <a:cs typeface="Arial" panose="020B0604020202020204" pitchFamily="34" charset="0"/>
              </a:rPr>
              <a:t>Mito</a:t>
            </a:r>
            <a:r>
              <a:rPr lang="pt-BR" dirty="0">
                <a:latin typeface="Arial" panose="020B0604020202020204" pitchFamily="34" charset="0"/>
                <a:cs typeface="Arial" panose="020B0604020202020204" pitchFamily="34" charset="0"/>
              </a:rPr>
              <a:t>- “A recuperação da dependência de drogas é uma jornada solitária” </a:t>
            </a:r>
          </a:p>
          <a:p>
            <a:pPr algn="just"/>
            <a:r>
              <a:rPr lang="pt-BR" b="1" dirty="0">
                <a:latin typeface="Arial" panose="020B0604020202020204" pitchFamily="34" charset="0"/>
                <a:cs typeface="Arial" panose="020B0604020202020204" pitchFamily="34" charset="0"/>
              </a:rPr>
              <a:t>Mito</a:t>
            </a:r>
            <a:r>
              <a:rPr lang="pt-BR" dirty="0">
                <a:latin typeface="Arial" panose="020B0604020202020204" pitchFamily="34" charset="0"/>
                <a:cs typeface="Arial" panose="020B0604020202020204" pitchFamily="34" charset="0"/>
              </a:rPr>
              <a:t>- Experimentar drogas uma vez não causa dependência”</a:t>
            </a:r>
          </a:p>
          <a:p>
            <a:pPr algn="just"/>
            <a:r>
              <a:rPr lang="pt-BR" b="1" dirty="0">
                <a:latin typeface="Arial" panose="020B0604020202020204" pitchFamily="34" charset="0"/>
                <a:cs typeface="Arial" panose="020B0604020202020204" pitchFamily="34" charset="0"/>
              </a:rPr>
              <a:t>Verdade</a:t>
            </a:r>
            <a:r>
              <a:rPr lang="pt-BR" dirty="0">
                <a:latin typeface="Arial" panose="020B0604020202020204" pitchFamily="34" charset="0"/>
                <a:cs typeface="Arial" panose="020B0604020202020204" pitchFamily="34" charset="0"/>
              </a:rPr>
              <a:t>- O alcoolismo é uma doença”</a:t>
            </a:r>
          </a:p>
          <a:p>
            <a:pPr algn="just"/>
            <a:r>
              <a:rPr lang="pt-BR" b="1" dirty="0">
                <a:latin typeface="Arial" panose="020B0604020202020204" pitchFamily="34" charset="0"/>
                <a:cs typeface="Arial" panose="020B0604020202020204" pitchFamily="34" charset="0"/>
              </a:rPr>
              <a:t>Mito-</a:t>
            </a:r>
            <a:r>
              <a:rPr lang="pt-BR" dirty="0">
                <a:latin typeface="Arial" panose="020B0604020202020204" pitchFamily="34" charset="0"/>
                <a:cs typeface="Arial" panose="020B0604020202020204" pitchFamily="34" charset="0"/>
              </a:rPr>
              <a:t> “Uma pessoa alcoólatra precisa beber todos os dias” </a:t>
            </a:r>
          </a:p>
          <a:p>
            <a:pPr algn="just"/>
            <a:endParaRPr lang="pt-BR" dirty="0"/>
          </a:p>
        </p:txBody>
      </p:sp>
    </p:spTree>
    <p:extLst>
      <p:ext uri="{BB962C8B-B14F-4D97-AF65-F5344CB8AC3E}">
        <p14:creationId xmlns:p14="http://schemas.microsoft.com/office/powerpoint/2010/main" val="2358387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10DFFC-9463-428F-8E41-E74CC17F0CAD}"/>
              </a:ext>
            </a:extLst>
          </p:cNvPr>
          <p:cNvSpPr>
            <a:spLocks noGrp="1"/>
          </p:cNvSpPr>
          <p:nvPr>
            <p:ph type="title"/>
          </p:nvPr>
        </p:nvSpPr>
        <p:spPr/>
        <p:txBody>
          <a:bodyPr/>
          <a:lstStyle/>
          <a:p>
            <a:r>
              <a:rPr lang="pt-BR" b="1" dirty="0">
                <a:latin typeface="Arial" panose="020B0604020202020204" pitchFamily="34" charset="0"/>
                <a:cs typeface="Arial" panose="020B0604020202020204" pitchFamily="34" charset="0"/>
              </a:rPr>
              <a:t>Musicoterapia</a:t>
            </a:r>
            <a:r>
              <a:rPr lang="pt-BR" dirty="0">
                <a:latin typeface="Arial" panose="020B0604020202020204" pitchFamily="34" charset="0"/>
                <a:cs typeface="Arial" panose="020B0604020202020204" pitchFamily="34" charset="0"/>
              </a:rPr>
              <a:t> </a:t>
            </a:r>
          </a:p>
        </p:txBody>
      </p:sp>
      <p:sp>
        <p:nvSpPr>
          <p:cNvPr id="5" name="CaixaDeTexto 4">
            <a:extLst>
              <a:ext uri="{FF2B5EF4-FFF2-40B4-BE49-F238E27FC236}">
                <a16:creationId xmlns:a16="http://schemas.microsoft.com/office/drawing/2014/main" id="{DA12FAB7-0661-4861-B68D-C9A5358FBB7B}"/>
              </a:ext>
            </a:extLst>
          </p:cNvPr>
          <p:cNvSpPr txBox="1"/>
          <p:nvPr/>
        </p:nvSpPr>
        <p:spPr>
          <a:xfrm>
            <a:off x="6376980" y="1857976"/>
            <a:ext cx="5655994" cy="3539430"/>
          </a:xfrm>
          <a:prstGeom prst="rect">
            <a:avLst/>
          </a:prstGeom>
          <a:noFill/>
        </p:spPr>
        <p:txBody>
          <a:bodyPr wrap="square" rtlCol="0">
            <a:spAutoFit/>
          </a:bodyPr>
          <a:lstStyle/>
          <a:p>
            <a:pPr algn="just"/>
            <a:r>
              <a:rPr lang="pt-BR" sz="3200" dirty="0">
                <a:latin typeface="Arial" panose="020B0604020202020204" pitchFamily="34" charset="0"/>
                <a:cs typeface="Arial" panose="020B0604020202020204" pitchFamily="34" charset="0"/>
              </a:rPr>
              <a:t>Nessa atividade foi proposto que os usuários escolhessem alguma música que lhes chamassem a atenção, e fazer um breve comentário relacionando com suas particularidades. </a:t>
            </a:r>
          </a:p>
        </p:txBody>
      </p:sp>
      <p:pic>
        <p:nvPicPr>
          <p:cNvPr id="11" name="Espaço Reservado para Conteúdo 10">
            <a:extLst>
              <a:ext uri="{FF2B5EF4-FFF2-40B4-BE49-F238E27FC236}">
                <a16:creationId xmlns:a16="http://schemas.microsoft.com/office/drawing/2014/main" id="{9D92AC79-2AFA-4C2C-9D5C-9B7EB02C12D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8402" b="28911"/>
          <a:stretch/>
        </p:blipFill>
        <p:spPr>
          <a:xfrm>
            <a:off x="294861" y="1857975"/>
            <a:ext cx="2501348" cy="3071833"/>
          </a:xfrm>
        </p:spPr>
      </p:pic>
      <p:pic>
        <p:nvPicPr>
          <p:cNvPr id="13" name="Imagem 12">
            <a:extLst>
              <a:ext uri="{FF2B5EF4-FFF2-40B4-BE49-F238E27FC236}">
                <a16:creationId xmlns:a16="http://schemas.microsoft.com/office/drawing/2014/main" id="{5A946159-664A-4E80-8B1C-B8FD7CE05D43}"/>
              </a:ext>
            </a:extLst>
          </p:cNvPr>
          <p:cNvPicPr>
            <a:picLocks noChangeAspect="1"/>
          </p:cNvPicPr>
          <p:nvPr/>
        </p:nvPicPr>
        <p:blipFill rotWithShape="1">
          <a:blip r:embed="rId3">
            <a:extLst>
              <a:ext uri="{28A0092B-C50C-407E-A947-70E740481C1C}">
                <a14:useLocalDpi xmlns:a14="http://schemas.microsoft.com/office/drawing/2010/main" val="0"/>
              </a:ext>
            </a:extLst>
          </a:blip>
          <a:srcRect t="27092" b="28116"/>
          <a:stretch/>
        </p:blipFill>
        <p:spPr>
          <a:xfrm>
            <a:off x="3009900" y="1857974"/>
            <a:ext cx="3086100" cy="3071833"/>
          </a:xfrm>
          <a:prstGeom prst="rect">
            <a:avLst/>
          </a:prstGeom>
        </p:spPr>
      </p:pic>
    </p:spTree>
    <p:extLst>
      <p:ext uri="{BB962C8B-B14F-4D97-AF65-F5344CB8AC3E}">
        <p14:creationId xmlns:p14="http://schemas.microsoft.com/office/powerpoint/2010/main" val="353744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65A067-372C-4F2E-B1FB-EFC121C175A4}"/>
              </a:ext>
            </a:extLst>
          </p:cNvPr>
          <p:cNvSpPr>
            <a:spLocks noGrp="1"/>
          </p:cNvSpPr>
          <p:nvPr>
            <p:ph type="title"/>
          </p:nvPr>
        </p:nvSpPr>
        <p:spPr/>
        <p:txBody>
          <a:bodyPr/>
          <a:lstStyle/>
          <a:p>
            <a:r>
              <a:rPr lang="pt-BR" b="1" dirty="0">
                <a:latin typeface="Arial" panose="020B0604020202020204" pitchFamily="34" charset="0"/>
                <a:cs typeface="Arial" panose="020B0604020202020204" pitchFamily="34" charset="0"/>
              </a:rPr>
              <a:t>Atividades Físicas</a:t>
            </a:r>
          </a:p>
        </p:txBody>
      </p:sp>
      <p:pic>
        <p:nvPicPr>
          <p:cNvPr id="4" name="Espaço Reservado para Conteúdo 3">
            <a:extLst>
              <a:ext uri="{FF2B5EF4-FFF2-40B4-BE49-F238E27FC236}">
                <a16:creationId xmlns:a16="http://schemas.microsoft.com/office/drawing/2014/main" id="{605A3039-4342-496F-88D7-5A8761785708}"/>
              </a:ext>
            </a:extLst>
          </p:cNvPr>
          <p:cNvPicPr>
            <a:picLocks noGrp="1" noChangeAspect="1"/>
          </p:cNvPicPr>
          <p:nvPr>
            <p:ph idx="1"/>
          </p:nvPr>
        </p:nvPicPr>
        <p:blipFill>
          <a:blip r:embed="rId2"/>
          <a:stretch>
            <a:fillRect/>
          </a:stretch>
        </p:blipFill>
        <p:spPr>
          <a:xfrm>
            <a:off x="466509" y="1690687"/>
            <a:ext cx="2547982" cy="2417487"/>
          </a:xfrm>
          <a:prstGeom prst="rect">
            <a:avLst/>
          </a:prstGeom>
        </p:spPr>
      </p:pic>
      <p:sp>
        <p:nvSpPr>
          <p:cNvPr id="6" name="Retângulo 5">
            <a:extLst>
              <a:ext uri="{FF2B5EF4-FFF2-40B4-BE49-F238E27FC236}">
                <a16:creationId xmlns:a16="http://schemas.microsoft.com/office/drawing/2014/main" id="{508F9523-F62A-4650-A0BC-1CCEE1BF0139}"/>
              </a:ext>
            </a:extLst>
          </p:cNvPr>
          <p:cNvSpPr/>
          <p:nvPr/>
        </p:nvSpPr>
        <p:spPr>
          <a:xfrm>
            <a:off x="344488" y="4500474"/>
            <a:ext cx="6096000" cy="1384995"/>
          </a:xfrm>
          <a:prstGeom prst="rect">
            <a:avLst/>
          </a:prstGeom>
        </p:spPr>
        <p:txBody>
          <a:bodyPr>
            <a:spAutoFit/>
          </a:bodyPr>
          <a:lstStyle/>
          <a:p>
            <a:pPr algn="just"/>
            <a:r>
              <a:rPr lang="pt-BR" sz="2800" dirty="0">
                <a:latin typeface="Arial" panose="020B0604020202020204" pitchFamily="34" charset="0"/>
                <a:cs typeface="Arial" panose="020B0604020202020204" pitchFamily="34" charset="0"/>
              </a:rPr>
              <a:t>Nessa proposta tivemos o intuito de observar a coordenação motora e a condição física do usuário. </a:t>
            </a:r>
          </a:p>
        </p:txBody>
      </p:sp>
      <p:pic>
        <p:nvPicPr>
          <p:cNvPr id="7" name="Imagem 6">
            <a:extLst>
              <a:ext uri="{FF2B5EF4-FFF2-40B4-BE49-F238E27FC236}">
                <a16:creationId xmlns:a16="http://schemas.microsoft.com/office/drawing/2014/main" id="{3DEDA122-3BEC-4A6A-BD14-E05C2BE78930}"/>
              </a:ext>
            </a:extLst>
          </p:cNvPr>
          <p:cNvPicPr>
            <a:picLocks noChangeAspect="1"/>
          </p:cNvPicPr>
          <p:nvPr/>
        </p:nvPicPr>
        <p:blipFill>
          <a:blip r:embed="rId3"/>
          <a:stretch>
            <a:fillRect/>
          </a:stretch>
        </p:blipFill>
        <p:spPr>
          <a:xfrm>
            <a:off x="7296488" y="0"/>
            <a:ext cx="4895512" cy="3182388"/>
          </a:xfrm>
          <a:prstGeom prst="rect">
            <a:avLst/>
          </a:prstGeom>
        </p:spPr>
      </p:pic>
      <p:pic>
        <p:nvPicPr>
          <p:cNvPr id="8" name="Imagem 7">
            <a:extLst>
              <a:ext uri="{FF2B5EF4-FFF2-40B4-BE49-F238E27FC236}">
                <a16:creationId xmlns:a16="http://schemas.microsoft.com/office/drawing/2014/main" id="{E367BC4B-4938-4AB6-AE40-8701BAD01DC2}"/>
              </a:ext>
            </a:extLst>
          </p:cNvPr>
          <p:cNvPicPr>
            <a:picLocks noChangeAspect="1"/>
          </p:cNvPicPr>
          <p:nvPr/>
        </p:nvPicPr>
        <p:blipFill>
          <a:blip r:embed="rId4"/>
          <a:stretch>
            <a:fillRect/>
          </a:stretch>
        </p:blipFill>
        <p:spPr>
          <a:xfrm>
            <a:off x="7296489" y="3286539"/>
            <a:ext cx="4776242" cy="3370646"/>
          </a:xfrm>
          <a:prstGeom prst="rect">
            <a:avLst/>
          </a:prstGeom>
        </p:spPr>
      </p:pic>
    </p:spTree>
    <p:extLst>
      <p:ext uri="{BB962C8B-B14F-4D97-AF65-F5344CB8AC3E}">
        <p14:creationId xmlns:p14="http://schemas.microsoft.com/office/powerpoint/2010/main" val="1575037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1F87D8-18D3-4253-80D5-3304B3F6BACF}"/>
              </a:ext>
            </a:extLst>
          </p:cNvPr>
          <p:cNvSpPr>
            <a:spLocks noGrp="1"/>
          </p:cNvSpPr>
          <p:nvPr>
            <p:ph type="title"/>
          </p:nvPr>
        </p:nvSpPr>
        <p:spPr/>
        <p:txBody>
          <a:bodyPr/>
          <a:lstStyle/>
          <a:p>
            <a:r>
              <a:rPr lang="pt-BR" b="1" dirty="0">
                <a:latin typeface="Arial" panose="020B0604020202020204" pitchFamily="34" charset="0"/>
                <a:cs typeface="Arial" panose="020B0604020202020204" pitchFamily="34" charset="0"/>
              </a:rPr>
              <a:t>Cultura Local (Congado)</a:t>
            </a:r>
          </a:p>
        </p:txBody>
      </p:sp>
      <p:pic>
        <p:nvPicPr>
          <p:cNvPr id="4" name="Espaço Reservado para Conteúdo 3">
            <a:extLst>
              <a:ext uri="{FF2B5EF4-FFF2-40B4-BE49-F238E27FC236}">
                <a16:creationId xmlns:a16="http://schemas.microsoft.com/office/drawing/2014/main" id="{AFCF119C-F8A2-4EA6-BF9D-8E9F4EE82E70}"/>
              </a:ext>
            </a:extLst>
          </p:cNvPr>
          <p:cNvPicPr>
            <a:picLocks noGrp="1" noChangeAspect="1"/>
          </p:cNvPicPr>
          <p:nvPr>
            <p:ph idx="1"/>
          </p:nvPr>
        </p:nvPicPr>
        <p:blipFill>
          <a:blip r:embed="rId2"/>
          <a:stretch>
            <a:fillRect/>
          </a:stretch>
        </p:blipFill>
        <p:spPr>
          <a:xfrm>
            <a:off x="479760" y="1690687"/>
            <a:ext cx="5401524" cy="4471573"/>
          </a:xfrm>
          <a:prstGeom prst="rect">
            <a:avLst/>
          </a:prstGeom>
        </p:spPr>
      </p:pic>
      <p:pic>
        <p:nvPicPr>
          <p:cNvPr id="5" name="Imagem 4">
            <a:extLst>
              <a:ext uri="{FF2B5EF4-FFF2-40B4-BE49-F238E27FC236}">
                <a16:creationId xmlns:a16="http://schemas.microsoft.com/office/drawing/2014/main" id="{D292F723-76ED-460F-86A4-FA30A8CD5572}"/>
              </a:ext>
            </a:extLst>
          </p:cNvPr>
          <p:cNvPicPr>
            <a:picLocks noChangeAspect="1"/>
          </p:cNvPicPr>
          <p:nvPr/>
        </p:nvPicPr>
        <p:blipFill>
          <a:blip r:embed="rId3"/>
          <a:stretch>
            <a:fillRect/>
          </a:stretch>
        </p:blipFill>
        <p:spPr>
          <a:xfrm>
            <a:off x="6310718" y="1690686"/>
            <a:ext cx="5401524" cy="4471573"/>
          </a:xfrm>
          <a:prstGeom prst="rect">
            <a:avLst/>
          </a:prstGeom>
        </p:spPr>
      </p:pic>
    </p:spTree>
    <p:extLst>
      <p:ext uri="{BB962C8B-B14F-4D97-AF65-F5344CB8AC3E}">
        <p14:creationId xmlns:p14="http://schemas.microsoft.com/office/powerpoint/2010/main" val="987638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D30366-0CE7-4682-8501-D5AA534B829A}"/>
              </a:ext>
            </a:extLst>
          </p:cNvPr>
          <p:cNvSpPr>
            <a:spLocks noGrp="1"/>
          </p:cNvSpPr>
          <p:nvPr>
            <p:ph type="title"/>
          </p:nvPr>
        </p:nvSpPr>
        <p:spPr>
          <a:xfrm>
            <a:off x="0" y="180683"/>
            <a:ext cx="7726017" cy="1051770"/>
          </a:xfrm>
        </p:spPr>
        <p:txBody>
          <a:bodyPr>
            <a:normAutofit fontScale="90000"/>
          </a:bodyPr>
          <a:lstStyle/>
          <a:p>
            <a:r>
              <a:rPr lang="pt-BR" b="1" dirty="0">
                <a:latin typeface="Arial" panose="020B0604020202020204" pitchFamily="34" charset="0"/>
                <a:cs typeface="Arial" panose="020B0604020202020204" pitchFamily="34" charset="0"/>
              </a:rPr>
              <a:t>Cultura Local (Arraia e forrocaps)</a:t>
            </a:r>
          </a:p>
        </p:txBody>
      </p:sp>
      <p:pic>
        <p:nvPicPr>
          <p:cNvPr id="4" name="Espaço Reservado para Conteúdo 3">
            <a:extLst>
              <a:ext uri="{FF2B5EF4-FFF2-40B4-BE49-F238E27FC236}">
                <a16:creationId xmlns:a16="http://schemas.microsoft.com/office/drawing/2014/main" id="{CB1AD9F4-9B88-4D70-95AA-EE00A09B771D}"/>
              </a:ext>
            </a:extLst>
          </p:cNvPr>
          <p:cNvPicPr>
            <a:picLocks noGrp="1" noChangeAspect="1"/>
          </p:cNvPicPr>
          <p:nvPr>
            <p:ph idx="1"/>
          </p:nvPr>
        </p:nvPicPr>
        <p:blipFill>
          <a:blip r:embed="rId2"/>
          <a:stretch>
            <a:fillRect/>
          </a:stretch>
        </p:blipFill>
        <p:spPr>
          <a:xfrm>
            <a:off x="373139" y="1671111"/>
            <a:ext cx="4277772" cy="2914141"/>
          </a:xfrm>
          <a:prstGeom prst="rect">
            <a:avLst/>
          </a:prstGeom>
        </p:spPr>
      </p:pic>
      <p:pic>
        <p:nvPicPr>
          <p:cNvPr id="5" name="Imagem 4">
            <a:extLst>
              <a:ext uri="{FF2B5EF4-FFF2-40B4-BE49-F238E27FC236}">
                <a16:creationId xmlns:a16="http://schemas.microsoft.com/office/drawing/2014/main" id="{F4B5CF6D-1E16-4684-ACF0-235D7DBA5339}"/>
              </a:ext>
            </a:extLst>
          </p:cNvPr>
          <p:cNvPicPr>
            <a:picLocks noChangeAspect="1"/>
          </p:cNvPicPr>
          <p:nvPr/>
        </p:nvPicPr>
        <p:blipFill>
          <a:blip r:embed="rId3"/>
          <a:stretch>
            <a:fillRect/>
          </a:stretch>
        </p:blipFill>
        <p:spPr>
          <a:xfrm>
            <a:off x="7541090" y="365124"/>
            <a:ext cx="4263916" cy="2914141"/>
          </a:xfrm>
          <a:prstGeom prst="rect">
            <a:avLst/>
          </a:prstGeom>
        </p:spPr>
      </p:pic>
      <p:pic>
        <p:nvPicPr>
          <p:cNvPr id="6" name="Imagem 5">
            <a:extLst>
              <a:ext uri="{FF2B5EF4-FFF2-40B4-BE49-F238E27FC236}">
                <a16:creationId xmlns:a16="http://schemas.microsoft.com/office/drawing/2014/main" id="{9B872C75-AACF-4C28-AFDF-0ECFF8F3B0D1}"/>
              </a:ext>
            </a:extLst>
          </p:cNvPr>
          <p:cNvPicPr>
            <a:picLocks noChangeAspect="1"/>
          </p:cNvPicPr>
          <p:nvPr/>
        </p:nvPicPr>
        <p:blipFill>
          <a:blip r:embed="rId4"/>
          <a:stretch>
            <a:fillRect/>
          </a:stretch>
        </p:blipFill>
        <p:spPr>
          <a:xfrm>
            <a:off x="7541089" y="3586708"/>
            <a:ext cx="4438273" cy="2914141"/>
          </a:xfrm>
          <a:prstGeom prst="rect">
            <a:avLst/>
          </a:prstGeom>
        </p:spPr>
      </p:pic>
      <p:sp>
        <p:nvSpPr>
          <p:cNvPr id="7" name="CaixaDeTexto 6">
            <a:extLst>
              <a:ext uri="{FF2B5EF4-FFF2-40B4-BE49-F238E27FC236}">
                <a16:creationId xmlns:a16="http://schemas.microsoft.com/office/drawing/2014/main" id="{459A9962-EFF1-44BD-8E94-CCA1165E71F4}"/>
              </a:ext>
            </a:extLst>
          </p:cNvPr>
          <p:cNvSpPr txBox="1"/>
          <p:nvPr/>
        </p:nvSpPr>
        <p:spPr>
          <a:xfrm>
            <a:off x="0" y="5353878"/>
            <a:ext cx="7368209" cy="1323439"/>
          </a:xfrm>
          <a:prstGeom prst="rect">
            <a:avLst/>
          </a:prstGeom>
          <a:noFill/>
        </p:spPr>
        <p:txBody>
          <a:bodyPr wrap="square" rtlCol="0">
            <a:spAutoFit/>
          </a:bodyPr>
          <a:lstStyle/>
          <a:p>
            <a:r>
              <a:rPr lang="pt-BR" sz="2000" dirty="0">
                <a:latin typeface="Arial" panose="020B0604020202020204" pitchFamily="34" charset="0"/>
                <a:cs typeface="Arial" panose="020B0604020202020204" pitchFamily="34" charset="0"/>
              </a:rPr>
              <a:t>Essas atividades teve o intuito de resgatar a identidade cultural e autonomia de alguns usuários que são membros deste grupo. Ao final foi oferecido um lanche e o próprio grupo definindo a próxima data. </a:t>
            </a:r>
          </a:p>
        </p:txBody>
      </p:sp>
    </p:spTree>
    <p:extLst>
      <p:ext uri="{BB962C8B-B14F-4D97-AF65-F5344CB8AC3E}">
        <p14:creationId xmlns:p14="http://schemas.microsoft.com/office/powerpoint/2010/main" val="3800235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18C86F-CF1D-400C-8824-9B0B320344FB}"/>
              </a:ext>
            </a:extLst>
          </p:cNvPr>
          <p:cNvSpPr>
            <a:spLocks noGrp="1"/>
          </p:cNvSpPr>
          <p:nvPr>
            <p:ph type="title"/>
          </p:nvPr>
        </p:nvSpPr>
        <p:spPr/>
        <p:txBody>
          <a:bodyPr/>
          <a:lstStyle/>
          <a:p>
            <a:r>
              <a:rPr lang="pt-BR" b="1" dirty="0">
                <a:latin typeface="Arial" panose="020B0604020202020204" pitchFamily="34" charset="0"/>
                <a:cs typeface="Arial" panose="020B0604020202020204" pitchFamily="34" charset="0"/>
              </a:rPr>
              <a:t>Arteterapia </a:t>
            </a:r>
          </a:p>
        </p:txBody>
      </p:sp>
      <p:pic>
        <p:nvPicPr>
          <p:cNvPr id="4" name="Espaço Reservado para Conteúdo 3">
            <a:extLst>
              <a:ext uri="{FF2B5EF4-FFF2-40B4-BE49-F238E27FC236}">
                <a16:creationId xmlns:a16="http://schemas.microsoft.com/office/drawing/2014/main" id="{25560458-7E38-4492-9A1C-65928D2A0920}"/>
              </a:ext>
            </a:extLst>
          </p:cNvPr>
          <p:cNvPicPr>
            <a:picLocks noGrp="1" noChangeAspect="1"/>
          </p:cNvPicPr>
          <p:nvPr>
            <p:ph idx="1"/>
          </p:nvPr>
        </p:nvPicPr>
        <p:blipFill>
          <a:blip r:embed="rId2"/>
          <a:stretch>
            <a:fillRect/>
          </a:stretch>
        </p:blipFill>
        <p:spPr>
          <a:xfrm>
            <a:off x="443712" y="1984651"/>
            <a:ext cx="3485791" cy="4351338"/>
          </a:xfrm>
          <a:prstGeom prst="rect">
            <a:avLst/>
          </a:prstGeom>
        </p:spPr>
      </p:pic>
      <p:pic>
        <p:nvPicPr>
          <p:cNvPr id="5" name="Imagem 4">
            <a:extLst>
              <a:ext uri="{FF2B5EF4-FFF2-40B4-BE49-F238E27FC236}">
                <a16:creationId xmlns:a16="http://schemas.microsoft.com/office/drawing/2014/main" id="{6D88CE51-A6B8-4ED6-AC38-1F257977D727}"/>
              </a:ext>
            </a:extLst>
          </p:cNvPr>
          <p:cNvPicPr>
            <a:picLocks noChangeAspect="1"/>
          </p:cNvPicPr>
          <p:nvPr/>
        </p:nvPicPr>
        <p:blipFill>
          <a:blip r:embed="rId3"/>
          <a:stretch>
            <a:fillRect/>
          </a:stretch>
        </p:blipFill>
        <p:spPr>
          <a:xfrm>
            <a:off x="7400129" y="282437"/>
            <a:ext cx="4791871" cy="2828789"/>
          </a:xfrm>
          <a:prstGeom prst="rect">
            <a:avLst/>
          </a:prstGeom>
        </p:spPr>
      </p:pic>
      <p:pic>
        <p:nvPicPr>
          <p:cNvPr id="6" name="Imagem 5">
            <a:extLst>
              <a:ext uri="{FF2B5EF4-FFF2-40B4-BE49-F238E27FC236}">
                <a16:creationId xmlns:a16="http://schemas.microsoft.com/office/drawing/2014/main" id="{ADB20119-661E-4175-97B3-962AC5592D49}"/>
              </a:ext>
            </a:extLst>
          </p:cNvPr>
          <p:cNvPicPr>
            <a:picLocks noChangeAspect="1"/>
          </p:cNvPicPr>
          <p:nvPr/>
        </p:nvPicPr>
        <p:blipFill>
          <a:blip r:embed="rId4"/>
          <a:stretch>
            <a:fillRect/>
          </a:stretch>
        </p:blipFill>
        <p:spPr>
          <a:xfrm>
            <a:off x="7540488" y="3746775"/>
            <a:ext cx="4651512" cy="3036071"/>
          </a:xfrm>
          <a:prstGeom prst="rect">
            <a:avLst/>
          </a:prstGeom>
        </p:spPr>
      </p:pic>
      <p:pic>
        <p:nvPicPr>
          <p:cNvPr id="7" name="Imagem 6">
            <a:extLst>
              <a:ext uri="{FF2B5EF4-FFF2-40B4-BE49-F238E27FC236}">
                <a16:creationId xmlns:a16="http://schemas.microsoft.com/office/drawing/2014/main" id="{2FD70EBA-08E6-4C8B-9C47-1FB8B4F655AF}"/>
              </a:ext>
            </a:extLst>
          </p:cNvPr>
          <p:cNvPicPr>
            <a:picLocks noChangeAspect="1"/>
          </p:cNvPicPr>
          <p:nvPr/>
        </p:nvPicPr>
        <p:blipFill>
          <a:blip r:embed="rId5"/>
          <a:stretch>
            <a:fillRect/>
          </a:stretch>
        </p:blipFill>
        <p:spPr>
          <a:xfrm>
            <a:off x="4121426" y="1984652"/>
            <a:ext cx="3278703" cy="4351338"/>
          </a:xfrm>
          <a:prstGeom prst="rect">
            <a:avLst/>
          </a:prstGeom>
        </p:spPr>
      </p:pic>
    </p:spTree>
    <p:extLst>
      <p:ext uri="{BB962C8B-B14F-4D97-AF65-F5344CB8AC3E}">
        <p14:creationId xmlns:p14="http://schemas.microsoft.com/office/powerpoint/2010/main" val="1786696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936E98-5749-43A8-B3C8-8527CAEB0AD0}"/>
              </a:ext>
            </a:extLst>
          </p:cNvPr>
          <p:cNvSpPr>
            <a:spLocks noGrp="1"/>
          </p:cNvSpPr>
          <p:nvPr>
            <p:ph type="title"/>
          </p:nvPr>
        </p:nvSpPr>
        <p:spPr/>
        <p:txBody>
          <a:bodyPr/>
          <a:lstStyle/>
          <a:p>
            <a:r>
              <a:rPr lang="pt-BR" b="1" dirty="0">
                <a:latin typeface="Arial" panose="020B0604020202020204" pitchFamily="34" charset="0"/>
                <a:cs typeface="Arial" panose="020B0604020202020204" pitchFamily="34" charset="0"/>
              </a:rPr>
              <a:t>Arteterapia</a:t>
            </a:r>
            <a:r>
              <a:rPr lang="pt-BR" dirty="0"/>
              <a:t> </a:t>
            </a:r>
          </a:p>
        </p:txBody>
      </p:sp>
      <p:pic>
        <p:nvPicPr>
          <p:cNvPr id="4" name="Espaço Reservado para Conteúdo 3">
            <a:extLst>
              <a:ext uri="{FF2B5EF4-FFF2-40B4-BE49-F238E27FC236}">
                <a16:creationId xmlns:a16="http://schemas.microsoft.com/office/drawing/2014/main" id="{D5864596-6CF3-4121-8701-DC66223B24C8}"/>
              </a:ext>
            </a:extLst>
          </p:cNvPr>
          <p:cNvPicPr>
            <a:picLocks noGrp="1" noChangeAspect="1"/>
          </p:cNvPicPr>
          <p:nvPr>
            <p:ph idx="1"/>
          </p:nvPr>
        </p:nvPicPr>
        <p:blipFill>
          <a:blip r:embed="rId2"/>
          <a:stretch>
            <a:fillRect/>
          </a:stretch>
        </p:blipFill>
        <p:spPr>
          <a:xfrm>
            <a:off x="4260124" y="0"/>
            <a:ext cx="4376669" cy="3872809"/>
          </a:xfrm>
          <a:prstGeom prst="rect">
            <a:avLst/>
          </a:prstGeom>
        </p:spPr>
      </p:pic>
      <p:pic>
        <p:nvPicPr>
          <p:cNvPr id="5" name="Imagem 4">
            <a:extLst>
              <a:ext uri="{FF2B5EF4-FFF2-40B4-BE49-F238E27FC236}">
                <a16:creationId xmlns:a16="http://schemas.microsoft.com/office/drawing/2014/main" id="{E5D4F47C-E468-4980-A51B-BD0CAF44078B}"/>
              </a:ext>
            </a:extLst>
          </p:cNvPr>
          <p:cNvPicPr>
            <a:picLocks noChangeAspect="1"/>
          </p:cNvPicPr>
          <p:nvPr/>
        </p:nvPicPr>
        <p:blipFill>
          <a:blip r:embed="rId3"/>
          <a:stretch>
            <a:fillRect/>
          </a:stretch>
        </p:blipFill>
        <p:spPr>
          <a:xfrm>
            <a:off x="8865704" y="0"/>
            <a:ext cx="3326296" cy="3872809"/>
          </a:xfrm>
          <a:prstGeom prst="rect">
            <a:avLst/>
          </a:prstGeom>
        </p:spPr>
      </p:pic>
      <p:sp>
        <p:nvSpPr>
          <p:cNvPr id="6" name="CaixaDeTexto 5">
            <a:extLst>
              <a:ext uri="{FF2B5EF4-FFF2-40B4-BE49-F238E27FC236}">
                <a16:creationId xmlns:a16="http://schemas.microsoft.com/office/drawing/2014/main" id="{73B29400-77FF-4B75-A214-5F460281AE5F}"/>
              </a:ext>
            </a:extLst>
          </p:cNvPr>
          <p:cNvSpPr txBox="1"/>
          <p:nvPr/>
        </p:nvSpPr>
        <p:spPr>
          <a:xfrm>
            <a:off x="838200" y="4717774"/>
            <a:ext cx="10797209" cy="1938992"/>
          </a:xfrm>
          <a:prstGeom prst="rect">
            <a:avLst/>
          </a:prstGeom>
          <a:noFill/>
        </p:spPr>
        <p:txBody>
          <a:bodyPr wrap="square" rtlCol="0">
            <a:spAutoFit/>
          </a:bodyPr>
          <a:lstStyle/>
          <a:p>
            <a:pPr algn="just"/>
            <a:r>
              <a:rPr lang="pt-BR" sz="2000" dirty="0">
                <a:latin typeface="Arial" panose="020B0604020202020204" pitchFamily="34" charset="0"/>
                <a:cs typeface="Arial" panose="020B0604020202020204" pitchFamily="34" charset="0"/>
              </a:rPr>
              <a:t>Nestas propostas foram realizadas oficinas de arteterapia, cujo objetivo foram os próprios usuários expressarem através da arte (pinturas, mosaicos, poemas) suas emoções, sentimentos, vivências. A arteterapia se baseia num processo terapêutico que serve de recurso expressivo a fim de conectar os mundos internos e externos, baseia-se na expressão da criatividade através da arte, caracterizada por permitir que o objeto artístico fale através da imaginação.</a:t>
            </a:r>
          </a:p>
        </p:txBody>
      </p:sp>
      <p:pic>
        <p:nvPicPr>
          <p:cNvPr id="7" name="Imagem 6">
            <a:extLst>
              <a:ext uri="{FF2B5EF4-FFF2-40B4-BE49-F238E27FC236}">
                <a16:creationId xmlns:a16="http://schemas.microsoft.com/office/drawing/2014/main" id="{D4C7FF0B-2A23-4946-B698-D7531DDF524A}"/>
              </a:ext>
            </a:extLst>
          </p:cNvPr>
          <p:cNvPicPr>
            <a:picLocks noChangeAspect="1"/>
          </p:cNvPicPr>
          <p:nvPr/>
        </p:nvPicPr>
        <p:blipFill>
          <a:blip r:embed="rId4"/>
          <a:stretch>
            <a:fillRect/>
          </a:stretch>
        </p:blipFill>
        <p:spPr>
          <a:xfrm>
            <a:off x="199987" y="1578384"/>
            <a:ext cx="3640838" cy="2728574"/>
          </a:xfrm>
          <a:prstGeom prst="rect">
            <a:avLst/>
          </a:prstGeom>
        </p:spPr>
      </p:pic>
    </p:spTree>
    <p:extLst>
      <p:ext uri="{BB962C8B-B14F-4D97-AF65-F5344CB8AC3E}">
        <p14:creationId xmlns:p14="http://schemas.microsoft.com/office/powerpoint/2010/main" val="3456912656"/>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TotalTime>
  <Words>500</Words>
  <Application>Microsoft Office PowerPoint</Application>
  <PresentationFormat>Widescreen</PresentationFormat>
  <Paragraphs>24</Paragraphs>
  <Slides>10</Slides>
  <Notes>0</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10</vt:i4>
      </vt:variant>
    </vt:vector>
  </HeadingPairs>
  <TitlesOfParts>
    <vt:vector size="14" baseType="lpstr">
      <vt:lpstr>Arial</vt:lpstr>
      <vt:lpstr>Calibri</vt:lpstr>
      <vt:lpstr>Calibri Light</vt:lpstr>
      <vt:lpstr>Tema do Office</vt:lpstr>
      <vt:lpstr>Quem Sou Eu?</vt:lpstr>
      <vt:lpstr>Mitos ou verdades</vt:lpstr>
      <vt:lpstr>Mitos ou verdades</vt:lpstr>
      <vt:lpstr>Musicoterapia </vt:lpstr>
      <vt:lpstr>Atividades Físicas</vt:lpstr>
      <vt:lpstr>Cultura Local (Congado)</vt:lpstr>
      <vt:lpstr>Cultura Local (Arraia e forrocaps)</vt:lpstr>
      <vt:lpstr>Arteterapia </vt:lpstr>
      <vt:lpstr>Arteterapia </vt:lpstr>
      <vt:lpstr>Hortaterapia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Grupo de Redução de Danos como prática na busca da identidade dos usuários</dc:title>
  <dc:creator>P M S M do Anta</dc:creator>
  <cp:lastModifiedBy>P M S M do Anta</cp:lastModifiedBy>
  <cp:revision>16</cp:revision>
  <dcterms:created xsi:type="dcterms:W3CDTF">2024-11-13T13:04:39Z</dcterms:created>
  <dcterms:modified xsi:type="dcterms:W3CDTF">2024-11-18T13:57:11Z</dcterms:modified>
</cp:coreProperties>
</file>