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8"/>
  </p:notesMasterIdLst>
  <p:sldIdLst>
    <p:sldId id="278" r:id="rId2"/>
    <p:sldId id="279" r:id="rId3"/>
    <p:sldId id="280" r:id="rId4"/>
    <p:sldId id="281" r:id="rId5"/>
    <p:sldId id="283" r:id="rId6"/>
    <p:sldId id="282" r:id="rId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02" autoAdjust="0"/>
  </p:normalViewPr>
  <p:slideViewPr>
    <p:cSldViewPr>
      <p:cViewPr varScale="1">
        <p:scale>
          <a:sx n="102" d="100"/>
          <a:sy n="102" d="100"/>
        </p:scale>
        <p:origin x="116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A27722-0281-4974-AE96-CDC93489ECC6}" type="datetimeFigureOut">
              <a:rPr lang="pt-BR" smtClean="0"/>
              <a:t>19/11/2024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44F0B3-EE88-42B4-ADA7-035899CD042B}" type="slidenum">
              <a:rPr lang="pt-BR" smtClean="0"/>
              <a:t>‹nº›</a:t>
            </a:fld>
            <a:endParaRPr lang="pt-BR"/>
          </a:p>
        </p:txBody>
      </p:sp>
    </p:spTree>
    <p:extLst>
      <p:ext uri="{BB962C8B-B14F-4D97-AF65-F5344CB8AC3E}">
        <p14:creationId xmlns:p14="http://schemas.microsoft.com/office/powerpoint/2010/main" val="381307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1340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029E7260-0F9C-40FC-909B-12ADA6844B4C}" type="datetimeFigureOut">
              <a:rPr lang="pt-BR" smtClean="0"/>
              <a:t>19/11/2024</a:t>
            </a:fld>
            <a:endParaRPr lang="pt-BR"/>
          </a:p>
        </p:txBody>
      </p:sp>
      <p:sp>
        <p:nvSpPr>
          <p:cNvPr id="5" name="Footer Placeholder 4"/>
          <p:cNvSpPr>
            <a:spLocks noGrp="1"/>
          </p:cNvSpPr>
          <p:nvPr>
            <p:ph type="ftr" sz="quarter" idx="11"/>
          </p:nvPr>
        </p:nvSpPr>
        <p:spPr/>
        <p:txBody>
          <a:bodyPr/>
          <a:lstStyle/>
          <a:p>
            <a:endParaRPr lang="pt-B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372C575-C744-4A72-8A33-4DA5A1E2B4EE}" type="slidenum">
              <a:rPr lang="pt-BR" smtClean="0"/>
              <a:t>‹nº›</a:t>
            </a:fld>
            <a:endParaRPr lang="pt-BR"/>
          </a:p>
        </p:txBody>
      </p:sp>
    </p:spTree>
    <p:extLst>
      <p:ext uri="{BB962C8B-B14F-4D97-AF65-F5344CB8AC3E}">
        <p14:creationId xmlns:p14="http://schemas.microsoft.com/office/powerpoint/2010/main" val="3809169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smtClean="0"/>
              <a:t>Clique para editar o título mestre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029E7260-0F9C-40FC-909B-12ADA6844B4C}" type="datetimeFigureOut">
              <a:rPr lang="pt-BR" smtClean="0"/>
              <a:t>19/11/2024</a:t>
            </a:fld>
            <a:endParaRPr lang="pt-BR"/>
          </a:p>
        </p:txBody>
      </p:sp>
      <p:sp>
        <p:nvSpPr>
          <p:cNvPr id="5" name="Footer Placeholder 4"/>
          <p:cNvSpPr>
            <a:spLocks noGrp="1"/>
          </p:cNvSpPr>
          <p:nvPr>
            <p:ph type="ftr" sz="quarter" idx="11"/>
          </p:nvPr>
        </p:nvSpPr>
        <p:spPr/>
        <p:txBody>
          <a:bodyPr/>
          <a:lstStyle/>
          <a:p>
            <a:endParaRPr lang="pt-B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372C575-C744-4A72-8A33-4DA5A1E2B4EE}" type="slidenum">
              <a:rPr lang="pt-BR" smtClean="0"/>
              <a:t>‹nº›</a:t>
            </a:fld>
            <a:endParaRPr lang="pt-B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1634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029E7260-0F9C-40FC-909B-12ADA6844B4C}" type="datetimeFigureOut">
              <a:rPr lang="pt-BR" smtClean="0"/>
              <a:t>19/11/2024</a:t>
            </a:fld>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372C575-C744-4A72-8A33-4DA5A1E2B4EE}" type="slidenum">
              <a:rPr lang="pt-BR" smtClean="0"/>
              <a:t>‹nº›</a:t>
            </a:fld>
            <a:endParaRPr lang="pt-BR"/>
          </a:p>
        </p:txBody>
      </p:sp>
    </p:spTree>
    <p:extLst>
      <p:ext uri="{BB962C8B-B14F-4D97-AF65-F5344CB8AC3E}">
        <p14:creationId xmlns:p14="http://schemas.microsoft.com/office/powerpoint/2010/main" val="151902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029E7260-0F9C-40FC-909B-12ADA6844B4C}" type="datetimeFigureOut">
              <a:rPr lang="pt-BR" smtClean="0"/>
              <a:t>19/11/2024</a:t>
            </a:fld>
            <a:endParaRPr lang="pt-BR"/>
          </a:p>
        </p:txBody>
      </p:sp>
      <p:sp>
        <p:nvSpPr>
          <p:cNvPr id="6" name="Footer Placeholder 5"/>
          <p:cNvSpPr>
            <a:spLocks noGrp="1"/>
          </p:cNvSpPr>
          <p:nvPr>
            <p:ph type="ftr" sz="quarter" idx="11"/>
          </p:nvPr>
        </p:nvSpPr>
        <p:spPr/>
        <p:txBody>
          <a:bodyPr/>
          <a:lstStyle/>
          <a:p>
            <a:endParaRPr lang="pt-B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372C575-C744-4A72-8A33-4DA5A1E2B4EE}" type="slidenum">
              <a:rPr lang="pt-BR" smtClean="0"/>
              <a:t>‹nº›</a:t>
            </a:fld>
            <a:endParaRPr lang="pt-B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660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029E7260-0F9C-40FC-909B-12ADA6844B4C}" type="datetimeFigureOut">
              <a:rPr lang="pt-BR" smtClean="0"/>
              <a:t>19/11/2024</a:t>
            </a:fld>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372C575-C744-4A72-8A33-4DA5A1E2B4EE}" type="slidenum">
              <a:rPr lang="pt-BR" smtClean="0"/>
              <a:t>‹nº›</a:t>
            </a:fld>
            <a:endParaRPr lang="pt-BR"/>
          </a:p>
        </p:txBody>
      </p:sp>
    </p:spTree>
    <p:extLst>
      <p:ext uri="{BB962C8B-B14F-4D97-AF65-F5344CB8AC3E}">
        <p14:creationId xmlns:p14="http://schemas.microsoft.com/office/powerpoint/2010/main" val="3768471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30056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9235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5857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1442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6229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5857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8083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3870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pt-BR" smtClean="0"/>
              <a:t>Clique para editar o título mestre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70836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029E7260-0F9C-40FC-909B-12ADA6844B4C}" type="datetimeFigureOut">
              <a:rPr lang="pt-BR" smtClean="0">
                <a:solidFill>
                  <a:prstClr val="black">
                    <a:tint val="75000"/>
                  </a:prstClr>
                </a:solidFill>
              </a:rPr>
              <a:pPr/>
              <a:t>19/11/2024</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372C575-C744-4A72-8A33-4DA5A1E2B4E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9955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029E7260-0F9C-40FC-909B-12ADA6844B4C}" type="datetimeFigureOut">
              <a:rPr lang="pt-BR" smtClean="0"/>
              <a:t>19/11/2024</a:t>
            </a:fld>
            <a:endParaRPr lang="pt-B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B372C575-C744-4A72-8A33-4DA5A1E2B4EE}" type="slidenum">
              <a:rPr lang="pt-BR" smtClean="0"/>
              <a:t>‹nº›</a:t>
            </a:fld>
            <a:endParaRPr lang="pt-BR"/>
          </a:p>
        </p:txBody>
      </p:sp>
    </p:spTree>
    <p:extLst>
      <p:ext uri="{BB962C8B-B14F-4D97-AF65-F5344CB8AC3E}">
        <p14:creationId xmlns:p14="http://schemas.microsoft.com/office/powerpoint/2010/main" val="36209709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jpeg"/><Relationship Id="rId9" Type="http://schemas.openxmlformats.org/officeDocument/2006/relationships/image" Target="../media/image17.jfif"/></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914400" y="333375"/>
            <a:ext cx="8229600" cy="2016125"/>
          </a:xfrm>
        </p:spPr>
        <p:txBody>
          <a:bodyPr>
            <a:normAutofit fontScale="90000"/>
          </a:bodyPr>
          <a:lstStyle/>
          <a:p>
            <a:pPr algn="ctr"/>
            <a:r>
              <a:rPr lang="pt-BR" b="1" dirty="0" smtClean="0"/>
              <a:t/>
            </a:r>
            <a:br>
              <a:rPr lang="pt-BR" b="1" dirty="0" smtClean="0"/>
            </a:br>
            <a:r>
              <a:rPr lang="pt-BR" b="1" dirty="0" smtClean="0"/>
              <a:t/>
            </a:r>
            <a:br>
              <a:rPr lang="pt-BR" b="1" dirty="0" smtClean="0"/>
            </a:br>
            <a:r>
              <a:rPr lang="pt-BR" b="1" dirty="0"/>
              <a:t/>
            </a:r>
            <a:br>
              <a:rPr lang="pt-BR" b="1" dirty="0"/>
            </a:br>
            <a:r>
              <a:rPr lang="pt-BR" b="1" dirty="0" smtClean="0"/>
              <a:t/>
            </a:r>
            <a:br>
              <a:rPr lang="pt-BR" b="1" dirty="0" smtClean="0"/>
            </a:br>
            <a:r>
              <a:rPr lang="pt-BR" b="1" dirty="0"/>
              <a:t/>
            </a:r>
            <a:br>
              <a:rPr lang="pt-BR" b="1" dirty="0"/>
            </a:br>
            <a:r>
              <a:rPr lang="pt-BR" b="1" dirty="0" smtClean="0"/>
              <a:t/>
            </a:r>
            <a:br>
              <a:rPr lang="pt-BR" b="1" dirty="0" smtClean="0"/>
            </a:br>
            <a:r>
              <a:rPr lang="pt-BR" b="1" dirty="0" smtClean="0"/>
              <a:t/>
            </a:r>
            <a:br>
              <a:rPr lang="pt-BR" b="1" dirty="0" smtClean="0"/>
            </a:br>
            <a:r>
              <a:rPr lang="pt-BR" b="1" dirty="0"/>
              <a:t/>
            </a:r>
            <a:br>
              <a:rPr lang="pt-BR" b="1" dirty="0"/>
            </a:br>
            <a:r>
              <a:rPr lang="pt-BR" b="1" dirty="0" smtClean="0"/>
              <a:t/>
            </a:r>
            <a:br>
              <a:rPr lang="pt-BR" b="1" dirty="0" smtClean="0"/>
            </a:br>
            <a:r>
              <a:rPr lang="pt-BR" b="1" dirty="0"/>
              <a:t/>
            </a:r>
            <a:br>
              <a:rPr lang="pt-BR" b="1" dirty="0"/>
            </a:br>
            <a:r>
              <a:rPr lang="pt-BR" b="1" dirty="0" smtClean="0"/>
              <a:t/>
            </a:r>
            <a:br>
              <a:rPr lang="pt-BR" b="1" dirty="0" smtClean="0"/>
            </a:br>
            <a:r>
              <a:rPr lang="pt-BR" b="1" dirty="0" smtClean="0"/>
              <a:t/>
            </a:r>
            <a:br>
              <a:rPr lang="pt-BR" b="1" dirty="0" smtClean="0"/>
            </a:br>
            <a:r>
              <a:rPr lang="pt-BR" b="1" dirty="0"/>
              <a:t/>
            </a:r>
            <a:br>
              <a:rPr lang="pt-BR" b="1" dirty="0"/>
            </a:br>
            <a:r>
              <a:rPr lang="pt-BR" b="1" dirty="0" smtClean="0"/>
              <a:t/>
            </a:r>
            <a:br>
              <a:rPr lang="pt-BR" b="1" dirty="0" smtClean="0"/>
            </a:br>
            <a:r>
              <a:rPr lang="pt-BR" b="1" dirty="0"/>
              <a:t/>
            </a:r>
            <a:br>
              <a:rPr lang="pt-BR" b="1" dirty="0"/>
            </a:br>
            <a:r>
              <a:rPr lang="pt-BR" b="1" dirty="0" smtClean="0"/>
              <a:t/>
            </a:r>
            <a:br>
              <a:rPr lang="pt-BR" b="1" dirty="0" smtClean="0"/>
            </a:br>
            <a:r>
              <a:rPr lang="pt-BR" b="1" dirty="0" smtClean="0"/>
              <a:t/>
            </a:r>
            <a:br>
              <a:rPr lang="pt-BR" b="1" dirty="0" smtClean="0"/>
            </a:br>
            <a:r>
              <a:rPr lang="pt-BR" b="1" dirty="0"/>
              <a:t/>
            </a:r>
            <a:br>
              <a:rPr lang="pt-BR" b="1" dirty="0"/>
            </a:br>
            <a:r>
              <a:rPr lang="pt-BR" b="1" dirty="0" smtClean="0"/>
              <a:t/>
            </a:r>
            <a:br>
              <a:rPr lang="pt-BR" b="1" dirty="0" smtClean="0"/>
            </a:br>
            <a:r>
              <a:rPr lang="pt-BR" b="1" dirty="0"/>
              <a:t/>
            </a:r>
            <a:br>
              <a:rPr lang="pt-BR" b="1" dirty="0"/>
            </a:br>
            <a:r>
              <a:rPr lang="pt-BR" b="1" dirty="0" smtClean="0"/>
              <a:t/>
            </a:r>
            <a:br>
              <a:rPr lang="pt-BR" b="1" dirty="0" smtClean="0"/>
            </a:br>
            <a:r>
              <a:rPr lang="pt-BR" b="1" dirty="0" smtClean="0"/>
              <a:t/>
            </a:r>
            <a:br>
              <a:rPr lang="pt-BR" b="1" dirty="0" smtClean="0"/>
            </a:br>
            <a:r>
              <a:rPr lang="pt-BR" b="1" dirty="0"/>
              <a:t/>
            </a:r>
            <a:br>
              <a:rPr lang="pt-BR" b="1" dirty="0"/>
            </a:br>
            <a:endParaRPr lang="pt-BR" dirty="0">
              <a:latin typeface="Times New Roman" pitchFamily="18" charset="0"/>
              <a:cs typeface="Times New Roman" pitchFamily="18" charset="0"/>
            </a:endParaRPr>
          </a:p>
        </p:txBody>
      </p:sp>
      <p:sp>
        <p:nvSpPr>
          <p:cNvPr id="3" name="Espaço Reservado para Conteúdo 2"/>
          <p:cNvSpPr>
            <a:spLocks noGrp="1"/>
          </p:cNvSpPr>
          <p:nvPr>
            <p:ph idx="4294967295"/>
          </p:nvPr>
        </p:nvSpPr>
        <p:spPr>
          <a:xfrm>
            <a:off x="1331640" y="260350"/>
            <a:ext cx="7812360" cy="1008063"/>
          </a:xfrm>
        </p:spPr>
        <p:txBody>
          <a:bodyPr>
            <a:normAutofit lnSpcReduction="10000"/>
          </a:bodyPr>
          <a:lstStyle/>
          <a:p>
            <a:pPr marL="0" indent="0" algn="ctr">
              <a:buNone/>
            </a:pPr>
            <a:r>
              <a:rPr lang="pt-BR" sz="3200" b="1" dirty="0"/>
              <a:t>AÇÕES MOBILIZADORAS EM SAÚDE MENTAL NA RAPS COM </a:t>
            </a:r>
            <a:r>
              <a:rPr lang="pt-BR" sz="3200" b="1" dirty="0" smtClean="0"/>
              <a:t>FOCO </a:t>
            </a:r>
            <a:r>
              <a:rPr lang="pt-BR" sz="3200" b="1" dirty="0"/>
              <a:t>NA D.Q. </a:t>
            </a:r>
            <a:endParaRPr lang="pt-BR" sz="3200" dirty="0"/>
          </a:p>
          <a:p>
            <a:pPr marL="0" indent="0" algn="ctr">
              <a:buNone/>
            </a:pPr>
            <a:endParaRPr lang="pt-BR" sz="4000" dirty="0"/>
          </a:p>
        </p:txBody>
      </p:sp>
      <p:sp>
        <p:nvSpPr>
          <p:cNvPr id="2" name="Retângulo 1"/>
          <p:cNvSpPr/>
          <p:nvPr/>
        </p:nvSpPr>
        <p:spPr>
          <a:xfrm>
            <a:off x="2095012" y="1341437"/>
            <a:ext cx="5212045" cy="4175502"/>
          </a:xfrm>
          <a:prstGeom prst="rect">
            <a:avLst/>
          </a:prstGeom>
        </p:spPr>
        <p:txBody>
          <a:bodyPr wrap="square">
            <a:spAutoFit/>
          </a:bodyPr>
          <a:lstStyle/>
          <a:p>
            <a:pPr algn="just">
              <a:lnSpc>
                <a:spcPct val="150000"/>
              </a:lnSpc>
              <a:spcAft>
                <a:spcPts val="800"/>
              </a:spcAft>
            </a:pPr>
            <a:r>
              <a:rPr lang="pt-BR" sz="1400" dirty="0" smtClean="0">
                <a:latin typeface="Verdana" panose="020B0604030504040204" pitchFamily="34" charset="0"/>
                <a:ea typeface="Times New Roman" panose="02020603050405020304" pitchFamily="18" charset="0"/>
                <a:cs typeface="Times New Roman" panose="02020603050405020304" pitchFamily="18" charset="0"/>
              </a:rPr>
              <a:t>A Rede de Atenção Psicossocial sempre foi um ideal a ser realizado, porém ganhou destaque tornando-se prioritária sua implantação a partir do ano de 2013, quando contávamos com apenas 09 CAPS, nenhuma Residência Terapêutica, não tínhamos leitos de Saúde Mental em H.G.</a:t>
            </a:r>
          </a:p>
          <a:p>
            <a:pPr algn="just">
              <a:lnSpc>
                <a:spcPct val="150000"/>
              </a:lnSpc>
              <a:spcAft>
                <a:spcPts val="800"/>
              </a:spcAft>
            </a:pPr>
            <a:r>
              <a:rPr lang="pt-BR" sz="1400" dirty="0" smtClean="0">
                <a:latin typeface="Verdana" panose="020B0604030504040204" pitchFamily="34" charset="0"/>
                <a:ea typeface="Times New Roman" panose="02020603050405020304" pitchFamily="18" charset="0"/>
                <a:cs typeface="Times New Roman" panose="02020603050405020304" pitchFamily="18" charset="0"/>
              </a:rPr>
              <a:t>Com um trabalho intensivo da área técnica de Saúde Mental do DRS-XI e Área Técnica de Saúde Mental da SES chegamos 2024 com a Rede posta, porém com muitas fragilidades principalmente no cuidado as demandas em Dependência Química.</a:t>
            </a:r>
          </a:p>
          <a:p>
            <a:pPr algn="just">
              <a:lnSpc>
                <a:spcPct val="150000"/>
              </a:lnSpc>
              <a:spcAft>
                <a:spcPts val="800"/>
              </a:spcAft>
            </a:pPr>
            <a:r>
              <a:rPr lang="pt-BR" sz="1400" dirty="0" smtClean="0">
                <a:latin typeface="Verdana" panose="020B0604030504040204" pitchFamily="34" charset="0"/>
                <a:ea typeface="Times New Roman" panose="02020603050405020304" pitchFamily="18" charset="0"/>
                <a:cs typeface="Times New Roman" panose="02020603050405020304" pitchFamily="18" charset="0"/>
              </a:rPr>
              <a:t> </a:t>
            </a:r>
            <a:endParaRPr lang="pt-BR" sz="1400" dirty="0">
              <a:effectLst/>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5" name="Imagem 4"/>
          <p:cNvPicPr>
            <a:picLocks noChangeAspect="1"/>
          </p:cNvPicPr>
          <p:nvPr/>
        </p:nvPicPr>
        <p:blipFill rotWithShape="1">
          <a:blip r:embed="rId2"/>
          <a:srcRect l="35437" t="8400" r="43301" b="70600"/>
          <a:stretch/>
        </p:blipFill>
        <p:spPr>
          <a:xfrm>
            <a:off x="150912" y="1268413"/>
            <a:ext cx="1468760" cy="1080120"/>
          </a:xfrm>
          <a:prstGeom prst="rect">
            <a:avLst/>
          </a:prstGeom>
        </p:spPr>
      </p:pic>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l="2631" t="8914" r="71053" b="45891"/>
          <a:stretch/>
        </p:blipFill>
        <p:spPr>
          <a:xfrm>
            <a:off x="239218" y="2650283"/>
            <a:ext cx="1440161" cy="971078"/>
          </a:xfrm>
          <a:prstGeom prst="rect">
            <a:avLst/>
          </a:prstGeom>
        </p:spPr>
      </p:pic>
      <p:pic>
        <p:nvPicPr>
          <p:cNvPr id="8" name="Imagem 7"/>
          <p:cNvPicPr>
            <a:picLocks noChangeAspect="1"/>
          </p:cNvPicPr>
          <p:nvPr/>
        </p:nvPicPr>
        <p:blipFill rotWithShape="1">
          <a:blip r:embed="rId4"/>
          <a:srcRect l="28349" t="28350" r="29127" b="42250"/>
          <a:stretch/>
        </p:blipFill>
        <p:spPr>
          <a:xfrm>
            <a:off x="6852727" y="5356585"/>
            <a:ext cx="2124422" cy="1259954"/>
          </a:xfrm>
          <a:prstGeom prst="rect">
            <a:avLst/>
          </a:prstGeom>
        </p:spPr>
      </p:pic>
      <p:pic>
        <p:nvPicPr>
          <p:cNvPr id="9" name="Imagem 8"/>
          <p:cNvPicPr>
            <a:picLocks noChangeAspect="1"/>
          </p:cNvPicPr>
          <p:nvPr/>
        </p:nvPicPr>
        <p:blipFill rotWithShape="1">
          <a:blip r:embed="rId5"/>
          <a:srcRect l="17713" t="20587" r="35038" b="27588"/>
          <a:stretch/>
        </p:blipFill>
        <p:spPr>
          <a:xfrm>
            <a:off x="213092" y="3993232"/>
            <a:ext cx="1550596" cy="1008112"/>
          </a:xfrm>
          <a:prstGeom prst="rect">
            <a:avLst/>
          </a:prstGeom>
        </p:spPr>
      </p:pic>
      <p:pic>
        <p:nvPicPr>
          <p:cNvPr id="10" name="Imagem 9"/>
          <p:cNvPicPr>
            <a:picLocks noChangeAspect="1"/>
          </p:cNvPicPr>
          <p:nvPr/>
        </p:nvPicPr>
        <p:blipFill rotWithShape="1">
          <a:blip r:embed="rId6" cstate="print">
            <a:extLst>
              <a:ext uri="{28A0092B-C50C-407E-A947-70E740481C1C}">
                <a14:useLocalDpi xmlns:a14="http://schemas.microsoft.com/office/drawing/2010/main" val="0"/>
              </a:ext>
            </a:extLst>
          </a:blip>
          <a:srcRect l="49927" t="19603" r="9642" b="33840"/>
          <a:stretch/>
        </p:blipFill>
        <p:spPr>
          <a:xfrm>
            <a:off x="273813" y="5335254"/>
            <a:ext cx="1665882" cy="1231966"/>
          </a:xfrm>
          <a:prstGeom prst="rect">
            <a:avLst/>
          </a:prstGeom>
        </p:spPr>
      </p:pic>
      <p:pic>
        <p:nvPicPr>
          <p:cNvPr id="11" name="Imagem 10"/>
          <p:cNvPicPr>
            <a:picLocks noChangeAspect="1"/>
          </p:cNvPicPr>
          <p:nvPr/>
        </p:nvPicPr>
        <p:blipFill rotWithShape="1">
          <a:blip r:embed="rId7">
            <a:extLst>
              <a:ext uri="{28A0092B-C50C-407E-A947-70E740481C1C}">
                <a14:useLocalDpi xmlns:a14="http://schemas.microsoft.com/office/drawing/2010/main" val="0"/>
              </a:ext>
            </a:extLst>
          </a:blip>
          <a:srcRect l="11413" t="16751" r="54725" b="39500"/>
          <a:stretch/>
        </p:blipFill>
        <p:spPr>
          <a:xfrm>
            <a:off x="2227727" y="5356585"/>
            <a:ext cx="2030415" cy="1210635"/>
          </a:xfrm>
          <a:prstGeom prst="rect">
            <a:avLst/>
          </a:prstGeom>
        </p:spPr>
      </p:pic>
      <p:pic>
        <p:nvPicPr>
          <p:cNvPr id="12" name="Imagem 11"/>
          <p:cNvPicPr>
            <a:picLocks noChangeAspect="1"/>
          </p:cNvPicPr>
          <p:nvPr/>
        </p:nvPicPr>
        <p:blipFill rotWithShape="1">
          <a:blip r:embed="rId8" cstate="print">
            <a:extLst>
              <a:ext uri="{28A0092B-C50C-407E-A947-70E740481C1C}">
                <a14:useLocalDpi xmlns:a14="http://schemas.microsoft.com/office/drawing/2010/main" val="0"/>
              </a:ext>
            </a:extLst>
          </a:blip>
          <a:srcRect l="8263" t="21986" r="35825" b="977"/>
          <a:stretch/>
        </p:blipFill>
        <p:spPr>
          <a:xfrm>
            <a:off x="4618182" y="5380371"/>
            <a:ext cx="1996909" cy="1255640"/>
          </a:xfrm>
          <a:prstGeom prst="rect">
            <a:avLst/>
          </a:prstGeom>
        </p:spPr>
      </p:pic>
      <p:pic>
        <p:nvPicPr>
          <p:cNvPr id="13" name="Imagem 12"/>
          <p:cNvPicPr>
            <a:picLocks noChangeAspect="1"/>
          </p:cNvPicPr>
          <p:nvPr/>
        </p:nvPicPr>
        <p:blipFill rotWithShape="1">
          <a:blip r:embed="rId9" cstate="print">
            <a:extLst>
              <a:ext uri="{28A0092B-C50C-407E-A947-70E740481C1C}">
                <a14:useLocalDpi xmlns:a14="http://schemas.microsoft.com/office/drawing/2010/main" val="0"/>
              </a:ext>
            </a:extLst>
          </a:blip>
          <a:srcRect l="43700" t="39500" r="2750" b="32150"/>
          <a:stretch/>
        </p:blipFill>
        <p:spPr>
          <a:xfrm>
            <a:off x="7663822" y="3702772"/>
            <a:ext cx="1368153" cy="1454419"/>
          </a:xfrm>
          <a:prstGeom prst="rect">
            <a:avLst/>
          </a:prstGeom>
        </p:spPr>
      </p:pic>
      <p:pic>
        <p:nvPicPr>
          <p:cNvPr id="14" name="Imagem 13"/>
          <p:cNvPicPr>
            <a:picLocks noChangeAspect="1"/>
          </p:cNvPicPr>
          <p:nvPr/>
        </p:nvPicPr>
        <p:blipFill rotWithShape="1">
          <a:blip r:embed="rId10" cstate="print">
            <a:extLst>
              <a:ext uri="{28A0092B-C50C-407E-A947-70E740481C1C}">
                <a14:useLocalDpi xmlns:a14="http://schemas.microsoft.com/office/drawing/2010/main" val="0"/>
              </a:ext>
            </a:extLst>
          </a:blip>
          <a:srcRect t="21652" r="50787" b="39499"/>
          <a:stretch/>
        </p:blipFill>
        <p:spPr>
          <a:xfrm>
            <a:off x="7613164" y="1620402"/>
            <a:ext cx="1363985" cy="1808598"/>
          </a:xfrm>
          <a:prstGeom prst="rect">
            <a:avLst/>
          </a:prstGeom>
        </p:spPr>
      </p:pic>
    </p:spTree>
    <p:extLst>
      <p:ext uri="{BB962C8B-B14F-4D97-AF65-F5344CB8AC3E}">
        <p14:creationId xmlns:p14="http://schemas.microsoft.com/office/powerpoint/2010/main" val="3792251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067944" y="188640"/>
            <a:ext cx="4824536" cy="3280450"/>
          </a:xfrm>
          <a:prstGeom prst="rect">
            <a:avLst/>
          </a:prstGeom>
        </p:spPr>
        <p:txBody>
          <a:bodyPr wrap="square">
            <a:spAutoFit/>
          </a:bodyPr>
          <a:lstStyle/>
          <a:p>
            <a:pPr algn="just">
              <a:lnSpc>
                <a:spcPct val="150000"/>
              </a:lnSpc>
            </a:pPr>
            <a:r>
              <a:rPr lang="pt-BR" sz="1400" dirty="0" smtClean="0">
                <a:latin typeface="Verdana" panose="020B0604030504040204" pitchFamily="34" charset="0"/>
                <a:ea typeface="Times New Roman" panose="02020603050405020304" pitchFamily="18" charset="0"/>
                <a:cs typeface="Times New Roman" panose="02020603050405020304" pitchFamily="18" charset="0"/>
              </a:rPr>
              <a:t>De 2013 para </a:t>
            </a:r>
            <a:r>
              <a:rPr lang="pt-BR" sz="1400" dirty="0">
                <a:latin typeface="Verdana" panose="020B0604030504040204" pitchFamily="34" charset="0"/>
                <a:ea typeface="Times New Roman" panose="02020603050405020304" pitchFamily="18" charset="0"/>
                <a:cs typeface="Times New Roman" panose="02020603050405020304" pitchFamily="18" charset="0"/>
              </a:rPr>
              <a:t>cá tivemos muitos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avanços</a:t>
            </a:r>
            <a:r>
              <a:rPr lang="pt-BR" sz="1400" dirty="0">
                <a:latin typeface="Verdana" panose="020B0604030504040204" pitchFamily="34" charset="0"/>
                <a:ea typeface="Times New Roman" panose="02020603050405020304" pitchFamily="18" charset="0"/>
                <a:cs typeface="Times New Roman" panose="02020603050405020304" pitchFamily="18" charset="0"/>
              </a:rPr>
              <a:t>, chegamos em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2024 </a:t>
            </a:r>
            <a:r>
              <a:rPr lang="pt-BR" sz="1400" dirty="0">
                <a:latin typeface="Verdana" panose="020B0604030504040204" pitchFamily="34" charset="0"/>
                <a:ea typeface="Times New Roman" panose="02020603050405020304" pitchFamily="18" charset="0"/>
                <a:cs typeface="Times New Roman" panose="02020603050405020304" pitchFamily="18" charset="0"/>
              </a:rPr>
              <a:t>com a RAPS praticamente concluída no quesito implantação dos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serviços </a:t>
            </a:r>
          </a:p>
          <a:p>
            <a:pPr algn="just">
              <a:lnSpc>
                <a:spcPct val="150000"/>
              </a:lnSpc>
            </a:pPr>
            <a:r>
              <a:rPr lang="pt-BR" sz="1400" dirty="0" smtClean="0">
                <a:latin typeface="Verdana" panose="020B0604030504040204" pitchFamily="34" charset="0"/>
                <a:ea typeface="Times New Roman" panose="02020603050405020304" pitchFamily="18" charset="0"/>
                <a:cs typeface="Times New Roman" panose="02020603050405020304" pitchFamily="18" charset="0"/>
              </a:rPr>
              <a:t>( 24 CAPS, 62 LEITOS EM HOSPITAL GERAL, 1 UAA, 1 UAI, 13 RESIDENCIAS TERAPEUTICAS, 160 LEITOS EM HOSPITAL ESPECIALIZADO) </a:t>
            </a:r>
            <a:r>
              <a:rPr lang="pt-BR" sz="1400" dirty="0">
                <a:latin typeface="Verdana" panose="020B0604030504040204" pitchFamily="34" charset="0"/>
                <a:ea typeface="Times New Roman" panose="02020603050405020304" pitchFamily="18" charset="0"/>
                <a:cs typeface="Times New Roman" panose="02020603050405020304" pitchFamily="18" charset="0"/>
              </a:rPr>
              <a:t>porém ainda carecendo de articulações e empoderamento dos técnicos no papel de cuidado a ser ofertado dentro da RAPS assim como alinhamento dos pontos de atenção.</a:t>
            </a:r>
            <a:endParaRPr lang="pt-BR" sz="1400" dirty="0">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3" name="Imagem 2"/>
          <p:cNvPicPr>
            <a:picLocks noChangeAspect="1"/>
          </p:cNvPicPr>
          <p:nvPr/>
        </p:nvPicPr>
        <p:blipFill>
          <a:blip r:embed="rId2"/>
          <a:stretch>
            <a:fillRect/>
          </a:stretch>
        </p:blipFill>
        <p:spPr>
          <a:xfrm>
            <a:off x="2427834" y="3814907"/>
            <a:ext cx="1940021" cy="2917090"/>
          </a:xfrm>
          <a:prstGeom prst="rect">
            <a:avLst/>
          </a:prstGeom>
        </p:spPr>
      </p:pic>
      <p:pic>
        <p:nvPicPr>
          <p:cNvPr id="5" name="Imagem 4"/>
          <p:cNvPicPr>
            <a:picLocks noChangeAspect="1"/>
          </p:cNvPicPr>
          <p:nvPr/>
        </p:nvPicPr>
        <p:blipFill>
          <a:blip r:embed="rId3"/>
          <a:stretch>
            <a:fillRect/>
          </a:stretch>
        </p:blipFill>
        <p:spPr>
          <a:xfrm>
            <a:off x="584506" y="5251104"/>
            <a:ext cx="1795747" cy="1363275"/>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val="0"/>
              </a:ext>
            </a:extLst>
          </a:blip>
          <a:srcRect l="2751" t="1" r="8000" b="46179"/>
          <a:stretch/>
        </p:blipFill>
        <p:spPr>
          <a:xfrm>
            <a:off x="1475657" y="188640"/>
            <a:ext cx="2556638" cy="1512168"/>
          </a:xfrm>
          <a:prstGeom prst="rect">
            <a:avLst/>
          </a:prstGeom>
        </p:spPr>
      </p:pic>
      <p:pic>
        <p:nvPicPr>
          <p:cNvPr id="8" name="Imagem 7"/>
          <p:cNvPicPr>
            <a:picLocks noChangeAspect="1"/>
          </p:cNvPicPr>
          <p:nvPr/>
        </p:nvPicPr>
        <p:blipFill>
          <a:blip r:embed="rId5"/>
          <a:stretch>
            <a:fillRect/>
          </a:stretch>
        </p:blipFill>
        <p:spPr>
          <a:xfrm>
            <a:off x="596436" y="3523098"/>
            <a:ext cx="1795747" cy="1633908"/>
          </a:xfrm>
          <a:prstGeom prst="rect">
            <a:avLst/>
          </a:prstGeom>
        </p:spPr>
      </p:pic>
      <p:pic>
        <p:nvPicPr>
          <p:cNvPr id="9" name="Imagem 8"/>
          <p:cNvPicPr>
            <a:picLocks noChangeAspect="1"/>
          </p:cNvPicPr>
          <p:nvPr/>
        </p:nvPicPr>
        <p:blipFill>
          <a:blip r:embed="rId6"/>
          <a:stretch>
            <a:fillRect/>
          </a:stretch>
        </p:blipFill>
        <p:spPr>
          <a:xfrm>
            <a:off x="4552102" y="3799372"/>
            <a:ext cx="2121399" cy="1454963"/>
          </a:xfrm>
          <a:prstGeom prst="rect">
            <a:avLst/>
          </a:prstGeom>
        </p:spPr>
      </p:pic>
      <p:pic>
        <p:nvPicPr>
          <p:cNvPr id="1026" name="Picture 2" descr="Santa Casa de Presidente Vencesl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1844824"/>
            <a:ext cx="156600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57748" y="5317818"/>
            <a:ext cx="1944981" cy="1340768"/>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7748" y="3799372"/>
            <a:ext cx="1999083" cy="1368152"/>
          </a:xfrm>
          <a:prstGeom prst="rect">
            <a:avLst/>
          </a:prstGeom>
        </p:spPr>
      </p:pic>
      <p:pic>
        <p:nvPicPr>
          <p:cNvPr id="13" name="Imagem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1248" y="1868049"/>
            <a:ext cx="1571045" cy="1779616"/>
          </a:xfrm>
          <a:prstGeom prst="rect">
            <a:avLst/>
          </a:prstGeom>
        </p:spPr>
      </p:pic>
      <p:pic>
        <p:nvPicPr>
          <p:cNvPr id="14" name="Imagem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2101" y="5334365"/>
            <a:ext cx="2156499" cy="1280014"/>
          </a:xfrm>
          <a:prstGeom prst="rect">
            <a:avLst/>
          </a:prstGeom>
        </p:spPr>
      </p:pic>
    </p:spTree>
    <p:extLst>
      <p:ext uri="{BB962C8B-B14F-4D97-AF65-F5344CB8AC3E}">
        <p14:creationId xmlns:p14="http://schemas.microsoft.com/office/powerpoint/2010/main" val="312168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91680" y="692696"/>
            <a:ext cx="5832648" cy="2462213"/>
          </a:xfrm>
          <a:prstGeom prst="rect">
            <a:avLst/>
          </a:prstGeom>
        </p:spPr>
        <p:txBody>
          <a:bodyPr wrap="square">
            <a:spAutoFit/>
          </a:bodyPr>
          <a:lstStyle/>
          <a:p>
            <a:pPr algn="just"/>
            <a:r>
              <a:rPr lang="pt-BR" sz="1400" dirty="0">
                <a:latin typeface="Verdana" panose="020B0604030504040204" pitchFamily="34" charset="0"/>
                <a:ea typeface="Verdana" panose="020B0604030504040204" pitchFamily="34" charset="0"/>
              </a:rPr>
              <a:t>O questionário disparador usado nas Oficinas de Regionalização no ano passado para identificar 05 dos principais problemas no território, que foi respondido na RRAS11 por 41 municípios, revelou que 27 municípios apontaram os transtornos mentais e 20 a Dependência Química, como </a:t>
            </a:r>
            <a:r>
              <a:rPr lang="pt-BR" sz="1400" dirty="0" smtClean="0">
                <a:latin typeface="Verdana" panose="020B0604030504040204" pitchFamily="34" charset="0"/>
                <a:ea typeface="Verdana" panose="020B0604030504040204" pitchFamily="34" charset="0"/>
              </a:rPr>
              <a:t>problemática </a:t>
            </a:r>
            <a:r>
              <a:rPr lang="pt-BR" sz="1400" dirty="0">
                <a:latin typeface="Verdana" panose="020B0604030504040204" pitchFamily="34" charset="0"/>
                <a:ea typeface="Verdana" panose="020B0604030504040204" pitchFamily="34" charset="0"/>
              </a:rPr>
              <a:t>a ser </a:t>
            </a:r>
            <a:r>
              <a:rPr lang="pt-BR" sz="1400" dirty="0" smtClean="0">
                <a:latin typeface="Verdana" panose="020B0604030504040204" pitchFamily="34" charset="0"/>
                <a:ea typeface="Verdana" panose="020B0604030504040204" pitchFamily="34" charset="0"/>
              </a:rPr>
              <a:t>priorizada .</a:t>
            </a:r>
            <a:endParaRPr lang="pt-BR" sz="1400" dirty="0">
              <a:latin typeface="Verdana" panose="020B0604030504040204" pitchFamily="34" charset="0"/>
              <a:ea typeface="Verdana" panose="020B0604030504040204" pitchFamily="34" charset="0"/>
            </a:endParaRPr>
          </a:p>
          <a:p>
            <a:pPr algn="just"/>
            <a:r>
              <a:rPr lang="pt-BR" sz="1400" dirty="0">
                <a:latin typeface="Verdana" panose="020B0604030504040204" pitchFamily="34" charset="0"/>
                <a:ea typeface="Verdana" panose="020B0604030504040204" pitchFamily="34" charset="0"/>
              </a:rPr>
              <a:t>Assim passaram a acontecer oficinas por Regiões de Saúde, com a presença da área técnica de Saúde Mental e demais técnicos do DRS-XI, técnicos dos Grupos Condutores da RAPS de cada região e Gestores, apoiadores do COSEMS e SES </a:t>
            </a:r>
            <a:r>
              <a:rPr lang="pt-BR" sz="1400" smtClean="0">
                <a:latin typeface="Verdana" panose="020B0604030504040204" pitchFamily="34" charset="0"/>
                <a:ea typeface="Verdana" panose="020B0604030504040204" pitchFamily="34" charset="0"/>
              </a:rPr>
              <a:t>(online)visando </a:t>
            </a:r>
            <a:r>
              <a:rPr lang="pt-BR" sz="1400" dirty="0" smtClean="0">
                <a:latin typeface="Verdana" panose="020B0604030504040204" pitchFamily="34" charset="0"/>
                <a:ea typeface="Verdana" panose="020B0604030504040204" pitchFamily="34" charset="0"/>
              </a:rPr>
              <a:t>definir </a:t>
            </a:r>
            <a:r>
              <a:rPr lang="pt-BR" sz="1400" dirty="0">
                <a:latin typeface="Verdana" panose="020B0604030504040204" pitchFamily="34" charset="0"/>
                <a:ea typeface="Verdana" panose="020B0604030504040204" pitchFamily="34" charset="0"/>
              </a:rPr>
              <a:t>as linhas de </a:t>
            </a:r>
            <a:r>
              <a:rPr lang="pt-BR" sz="1400" dirty="0" smtClean="0">
                <a:latin typeface="Verdana" panose="020B0604030504040204" pitchFamily="34" charset="0"/>
                <a:ea typeface="Verdana" panose="020B0604030504040204" pitchFamily="34" charset="0"/>
              </a:rPr>
              <a:t>atuação.</a:t>
            </a:r>
            <a:endParaRPr lang="pt-BR" sz="1400" dirty="0">
              <a:latin typeface="Verdana" panose="020B0604030504040204" pitchFamily="34" charset="0"/>
              <a:ea typeface="Verdana" panose="020B0604030504040204" pitchFamily="34" charset="0"/>
            </a:endParaRPr>
          </a:p>
        </p:txBody>
      </p:sp>
      <p:sp>
        <p:nvSpPr>
          <p:cNvPr id="5" name="AutoShape 2" descr="blob:https://web.whatsapp.com/59a6773d-ce58-4dd2-8db2-cfb14555269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p:cNvPicPr>
            <a:picLocks noChangeAspect="1"/>
          </p:cNvPicPr>
          <p:nvPr/>
        </p:nvPicPr>
        <p:blipFill rotWithShape="1">
          <a:blip r:embed="rId2"/>
          <a:srcRect l="21651"/>
          <a:stretch/>
        </p:blipFill>
        <p:spPr>
          <a:xfrm flipH="1">
            <a:off x="1331640" y="3573016"/>
            <a:ext cx="2880320" cy="2468884"/>
          </a:xfrm>
          <a:prstGeom prst="rect">
            <a:avLst/>
          </a:prstGeom>
        </p:spPr>
      </p:pic>
      <p:sp>
        <p:nvSpPr>
          <p:cNvPr id="10" name="AutoShape 8" descr="blob:https://web.whatsapp.com/886e9a42-5b31-40b9-aaf2-f9d8fb7a16d9"/>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1" name="Imagem 10"/>
          <p:cNvPicPr>
            <a:picLocks noChangeAspect="1"/>
          </p:cNvPicPr>
          <p:nvPr/>
        </p:nvPicPr>
        <p:blipFill rotWithShape="1">
          <a:blip r:embed="rId3"/>
          <a:srcRect t="41599" b="33201"/>
          <a:stretch/>
        </p:blipFill>
        <p:spPr>
          <a:xfrm>
            <a:off x="4860032" y="3607075"/>
            <a:ext cx="3165231" cy="2467798"/>
          </a:xfrm>
          <a:prstGeom prst="rect">
            <a:avLst/>
          </a:prstGeom>
        </p:spPr>
      </p:pic>
    </p:spTree>
    <p:extLst>
      <p:ext uri="{BB962C8B-B14F-4D97-AF65-F5344CB8AC3E}">
        <p14:creationId xmlns:p14="http://schemas.microsoft.com/office/powerpoint/2010/main" val="3821968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59a6773d-ce58-4dd2-8db2-cfb14555269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 name="Retângulo 1"/>
          <p:cNvSpPr/>
          <p:nvPr/>
        </p:nvSpPr>
        <p:spPr>
          <a:xfrm>
            <a:off x="6298286" y="470539"/>
            <a:ext cx="2664296" cy="5909310"/>
          </a:xfrm>
          <a:prstGeom prst="rect">
            <a:avLst/>
          </a:prstGeom>
        </p:spPr>
        <p:txBody>
          <a:bodyPr wrap="square">
            <a:spAutoFit/>
          </a:bodyPr>
          <a:lstStyle/>
          <a:p>
            <a:r>
              <a:rPr lang="pt-BR" sz="1400" dirty="0">
                <a:latin typeface="Verdana" panose="020B0604030504040204" pitchFamily="34" charset="0"/>
                <a:ea typeface="Times New Roman" panose="02020603050405020304" pitchFamily="18" charset="0"/>
                <a:cs typeface="Times New Roman" panose="02020603050405020304" pitchFamily="18" charset="0"/>
              </a:rPr>
              <a:t>Essas oficinas foram importantíssimas pois evidenciaram os nós críticos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que estavam </a:t>
            </a:r>
            <a:r>
              <a:rPr lang="pt-BR" sz="1400" dirty="0">
                <a:latin typeface="Verdana" panose="020B0604030504040204" pitchFamily="34" charset="0"/>
                <a:ea typeface="Times New Roman" panose="02020603050405020304" pitchFamily="18" charset="0"/>
                <a:cs typeface="Times New Roman" panose="02020603050405020304" pitchFamily="18" charset="0"/>
              </a:rPr>
              <a:t>atrelados em grande parte as dificuldades de manejo e as questões de organização e distribuição das tarefas nas esferas administrativas e técnicas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municipais. </a:t>
            </a:r>
          </a:p>
          <a:p>
            <a:r>
              <a:rPr lang="pt-BR" sz="1400" dirty="0" smtClean="0">
                <a:latin typeface="Verdana" panose="020B0604030504040204" pitchFamily="34" charset="0"/>
                <a:ea typeface="Times New Roman" panose="02020603050405020304" pitchFamily="18" charset="0"/>
                <a:cs typeface="Times New Roman" panose="02020603050405020304" pitchFamily="18" charset="0"/>
              </a:rPr>
              <a:t>Nesses </a:t>
            </a:r>
            <a:r>
              <a:rPr lang="pt-BR" sz="1400" dirty="0">
                <a:latin typeface="Verdana" panose="020B0604030504040204" pitchFamily="34" charset="0"/>
                <a:ea typeface="Times New Roman" panose="02020603050405020304" pitchFamily="18" charset="0"/>
                <a:cs typeface="Times New Roman" panose="02020603050405020304" pitchFamily="18" charset="0"/>
              </a:rPr>
              <a:t>espaços de discussão foi possível identificar o peso da problemática que é o manejo da Dependência Química pelos técnicos, aliada as vulnerabilidades sociais e a insegurança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nas ações.  Historicamente os profissionais </a:t>
            </a:r>
            <a:r>
              <a:rPr lang="pt-BR" sz="1400" dirty="0">
                <a:latin typeface="Verdana" panose="020B0604030504040204" pitchFamily="34" charset="0"/>
                <a:ea typeface="Times New Roman" panose="02020603050405020304" pitchFamily="18" charset="0"/>
                <a:cs typeface="Times New Roman" panose="02020603050405020304" pitchFamily="18" charset="0"/>
              </a:rPr>
              <a:t>recorriam ao judiciário para encontrar soluções (internação compulsória), que </a:t>
            </a:r>
            <a:r>
              <a:rPr lang="pt-BR" sz="1400" dirty="0" smtClean="0">
                <a:latin typeface="Verdana" panose="020B0604030504040204" pitchFamily="34" charset="0"/>
                <a:ea typeface="Times New Roman" panose="02020603050405020304" pitchFamily="18" charset="0"/>
                <a:cs typeface="Times New Roman" panose="02020603050405020304" pitchFamily="18" charset="0"/>
              </a:rPr>
              <a:t>acabaram </a:t>
            </a:r>
            <a:r>
              <a:rPr lang="pt-BR" sz="1400" dirty="0">
                <a:latin typeface="Verdana" panose="020B0604030504040204" pitchFamily="34" charset="0"/>
                <a:ea typeface="Times New Roman" panose="02020603050405020304" pitchFamily="18" charset="0"/>
                <a:cs typeface="Times New Roman" panose="02020603050405020304" pitchFamily="18" charset="0"/>
              </a:rPr>
              <a:t>se mostrando ineficazes ao longo dos tempos.</a:t>
            </a:r>
            <a:endParaRPr lang="pt-BR" sz="1400" dirty="0"/>
          </a:p>
        </p:txBody>
      </p:sp>
      <p:pic>
        <p:nvPicPr>
          <p:cNvPr id="3" name="Imagem 2"/>
          <p:cNvPicPr>
            <a:picLocks noChangeAspect="1"/>
          </p:cNvPicPr>
          <p:nvPr/>
        </p:nvPicPr>
        <p:blipFill>
          <a:blip r:embed="rId2"/>
          <a:stretch>
            <a:fillRect/>
          </a:stretch>
        </p:blipFill>
        <p:spPr>
          <a:xfrm>
            <a:off x="1475656" y="470539"/>
            <a:ext cx="4329254" cy="2444466"/>
          </a:xfrm>
          <a:prstGeom prst="rect">
            <a:avLst/>
          </a:prstGeom>
        </p:spPr>
      </p:pic>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27163" t="34250"/>
          <a:stretch/>
        </p:blipFill>
        <p:spPr>
          <a:xfrm>
            <a:off x="1421257" y="3356993"/>
            <a:ext cx="2513439" cy="2895320"/>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t="14810" r="69509" b="19664"/>
          <a:stretch/>
        </p:blipFill>
        <p:spPr>
          <a:xfrm>
            <a:off x="4005370" y="3356993"/>
            <a:ext cx="2151569" cy="2886191"/>
          </a:xfrm>
          <a:prstGeom prst="rect">
            <a:avLst/>
          </a:prstGeom>
        </p:spPr>
      </p:pic>
    </p:spTree>
    <p:extLst>
      <p:ext uri="{BB962C8B-B14F-4D97-AF65-F5344CB8AC3E}">
        <p14:creationId xmlns:p14="http://schemas.microsoft.com/office/powerpoint/2010/main" val="4009396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59a6773d-ce58-4dd2-8db2-cfb14555269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9" name="Imagem 8"/>
          <p:cNvPicPr>
            <a:picLocks noChangeAspect="1"/>
          </p:cNvPicPr>
          <p:nvPr/>
        </p:nvPicPr>
        <p:blipFill>
          <a:blip r:embed="rId2"/>
          <a:stretch>
            <a:fillRect/>
          </a:stretch>
        </p:blipFill>
        <p:spPr>
          <a:xfrm>
            <a:off x="6546447" y="4595358"/>
            <a:ext cx="1872208" cy="2060848"/>
          </a:xfrm>
          <a:prstGeom prst="rect">
            <a:avLst/>
          </a:prstGeom>
        </p:spPr>
      </p:pic>
      <p:sp>
        <p:nvSpPr>
          <p:cNvPr id="3" name="Retângulo 2"/>
          <p:cNvSpPr/>
          <p:nvPr/>
        </p:nvSpPr>
        <p:spPr>
          <a:xfrm>
            <a:off x="1907704" y="620688"/>
            <a:ext cx="5475532" cy="3323987"/>
          </a:xfrm>
          <a:prstGeom prst="rect">
            <a:avLst/>
          </a:prstGeom>
        </p:spPr>
        <p:txBody>
          <a:bodyPr wrap="square">
            <a:spAutoFit/>
          </a:bodyPr>
          <a:lstStyle/>
          <a:p>
            <a:pPr algn="just"/>
            <a:r>
              <a:rPr lang="pt-BR" sz="1400" dirty="0" smtClean="0">
                <a:latin typeface="Verdana" panose="020B0604030504040204" pitchFamily="34" charset="0"/>
                <a:ea typeface="Verdana" panose="020B0604030504040204" pitchFamily="34" charset="0"/>
              </a:rPr>
              <a:t>O produto </a:t>
            </a:r>
            <a:r>
              <a:rPr lang="pt-BR" sz="1400" dirty="0">
                <a:latin typeface="Verdana" panose="020B0604030504040204" pitchFamily="34" charset="0"/>
                <a:ea typeface="Verdana" panose="020B0604030504040204" pitchFamily="34" charset="0"/>
              </a:rPr>
              <a:t>obtido nas </a:t>
            </a:r>
            <a:r>
              <a:rPr lang="pt-BR" sz="1400" dirty="0" smtClean="0">
                <a:latin typeface="Verdana" panose="020B0604030504040204" pitchFamily="34" charset="0"/>
                <a:ea typeface="Verdana" panose="020B0604030504040204" pitchFamily="34" charset="0"/>
              </a:rPr>
              <a:t>oficinas, fez com que a </a:t>
            </a:r>
            <a:r>
              <a:rPr lang="pt-BR" sz="1400" dirty="0">
                <a:latin typeface="Verdana" panose="020B0604030504040204" pitchFamily="34" charset="0"/>
                <a:ea typeface="Verdana" panose="020B0604030504040204" pitchFamily="34" charset="0"/>
              </a:rPr>
              <a:t>área técnica de Saúde Mental, </a:t>
            </a:r>
            <a:r>
              <a:rPr lang="pt-BR" sz="1400" dirty="0" smtClean="0">
                <a:latin typeface="Verdana" panose="020B0604030504040204" pitchFamily="34" charset="0"/>
                <a:ea typeface="Verdana" panose="020B0604030504040204" pitchFamily="34" charset="0"/>
              </a:rPr>
              <a:t>passasse a </a:t>
            </a:r>
            <a:r>
              <a:rPr lang="pt-BR" sz="1400" dirty="0">
                <a:latin typeface="Verdana" panose="020B0604030504040204" pitchFamily="34" charset="0"/>
                <a:ea typeface="Verdana" panose="020B0604030504040204" pitchFamily="34" charset="0"/>
              </a:rPr>
              <a:t>trabalhar </a:t>
            </a:r>
            <a:r>
              <a:rPr lang="pt-BR" sz="1400" dirty="0" smtClean="0">
                <a:latin typeface="Verdana" panose="020B0604030504040204" pitchFamily="34" charset="0"/>
                <a:ea typeface="Verdana" panose="020B0604030504040204" pitchFamily="34" charset="0"/>
              </a:rPr>
              <a:t>junto aos </a:t>
            </a:r>
            <a:r>
              <a:rPr lang="pt-BR" sz="1400" dirty="0">
                <a:latin typeface="Verdana" panose="020B0604030504040204" pitchFamily="34" charset="0"/>
                <a:ea typeface="Verdana" panose="020B0604030504040204" pitchFamily="34" charset="0"/>
              </a:rPr>
              <a:t>Grupos Condutores com </a:t>
            </a:r>
            <a:r>
              <a:rPr lang="pt-BR" sz="1400" dirty="0" smtClean="0">
                <a:latin typeface="Verdana" panose="020B0604030504040204" pitchFamily="34" charset="0"/>
                <a:ea typeface="Verdana" panose="020B0604030504040204" pitchFamily="34" charset="0"/>
              </a:rPr>
              <a:t>maior </a:t>
            </a:r>
            <a:r>
              <a:rPr lang="pt-BR" sz="1400" dirty="0">
                <a:latin typeface="Verdana" panose="020B0604030504040204" pitchFamily="34" charset="0"/>
                <a:ea typeface="Verdana" panose="020B0604030504040204" pitchFamily="34" charset="0"/>
              </a:rPr>
              <a:t>direcionamento as questões apontadas e </a:t>
            </a:r>
            <a:r>
              <a:rPr lang="pt-BR" sz="1400" dirty="0" smtClean="0">
                <a:latin typeface="Verdana" panose="020B0604030504040204" pitchFamily="34" charset="0"/>
                <a:ea typeface="Verdana" panose="020B0604030504040204" pitchFamily="34" charset="0"/>
              </a:rPr>
              <a:t>fomentando </a:t>
            </a:r>
            <a:r>
              <a:rPr lang="pt-BR" sz="1400" dirty="0">
                <a:latin typeface="Verdana" panose="020B0604030504040204" pitchFamily="34" charset="0"/>
                <a:ea typeface="Verdana" panose="020B0604030504040204" pitchFamily="34" charset="0"/>
              </a:rPr>
              <a:t>ações mais específicas junto as equipes nos territórios.</a:t>
            </a:r>
          </a:p>
          <a:p>
            <a:pPr algn="just"/>
            <a:r>
              <a:rPr lang="pt-BR" sz="1400" dirty="0">
                <a:latin typeface="Verdana" panose="020B0604030504040204" pitchFamily="34" charset="0"/>
                <a:ea typeface="Verdana" panose="020B0604030504040204" pitchFamily="34" charset="0"/>
              </a:rPr>
              <a:t>A discussão do caderno 34 do Ministério da Saúde que trabalha a Saúde Mental na Atenção Básica, tem sido usado como piloto em uma das regiões de Saúde e demonstra que o fazer é mais eficiente que o lugar. Que cuidar vai além de ações fragmentadas que muitas vezes são ofertadas. A articulação dos pontos de atenção </a:t>
            </a:r>
            <a:r>
              <a:rPr lang="pt-BR" sz="1400" dirty="0" smtClean="0">
                <a:latin typeface="Verdana" panose="020B0604030504040204" pitchFamily="34" charset="0"/>
                <a:ea typeface="Verdana" panose="020B0604030504040204" pitchFamily="34" charset="0"/>
              </a:rPr>
              <a:t>se </a:t>
            </a:r>
            <a:r>
              <a:rPr lang="pt-BR" sz="1400" dirty="0">
                <a:latin typeface="Verdana" panose="020B0604030504040204" pitchFamily="34" charset="0"/>
                <a:ea typeface="Verdana" panose="020B0604030504040204" pitchFamily="34" charset="0"/>
              </a:rPr>
              <a:t>faz essencial no fortalecimento e na oferta do cuidado.</a:t>
            </a:r>
          </a:p>
          <a:p>
            <a:pPr algn="just"/>
            <a:r>
              <a:rPr lang="pt-BR" sz="1400" dirty="0">
                <a:latin typeface="Verdana" panose="020B0604030504040204" pitchFamily="34" charset="0"/>
                <a:ea typeface="Verdana" panose="020B0604030504040204" pitchFamily="34" charset="0"/>
              </a:rPr>
              <a:t>Outros encontros importantes ocorreram nos territórios tendo como principal tema a RAPS e o cuidado de Saúde Mental com foco para manejo da DQ.</a:t>
            </a:r>
          </a:p>
        </p:txBody>
      </p:sp>
      <p:pic>
        <p:nvPicPr>
          <p:cNvPr id="4" name="Imagem 3"/>
          <p:cNvPicPr>
            <a:picLocks noChangeAspect="1"/>
          </p:cNvPicPr>
          <p:nvPr/>
        </p:nvPicPr>
        <p:blipFill>
          <a:blip r:embed="rId3"/>
          <a:stretch>
            <a:fillRect/>
          </a:stretch>
        </p:blipFill>
        <p:spPr>
          <a:xfrm>
            <a:off x="4422591" y="4591951"/>
            <a:ext cx="1944216" cy="2127329"/>
          </a:xfrm>
          <a:prstGeom prst="rect">
            <a:avLst/>
          </a:prstGeom>
        </p:spPr>
      </p:pic>
      <p:pic>
        <p:nvPicPr>
          <p:cNvPr id="6" name="Imagem 5"/>
          <p:cNvPicPr>
            <a:picLocks noChangeAspect="1"/>
          </p:cNvPicPr>
          <p:nvPr/>
        </p:nvPicPr>
        <p:blipFill>
          <a:blip r:embed="rId4"/>
          <a:stretch>
            <a:fillRect/>
          </a:stretch>
        </p:blipFill>
        <p:spPr>
          <a:xfrm>
            <a:off x="2408837" y="4591951"/>
            <a:ext cx="1838747" cy="2143379"/>
          </a:xfrm>
          <a:prstGeom prst="rect">
            <a:avLst/>
          </a:prstGeom>
        </p:spPr>
      </p:pic>
      <p:pic>
        <p:nvPicPr>
          <p:cNvPr id="7" name="Imagem 6"/>
          <p:cNvPicPr>
            <a:picLocks noChangeAspect="1"/>
          </p:cNvPicPr>
          <p:nvPr/>
        </p:nvPicPr>
        <p:blipFill>
          <a:blip r:embed="rId5"/>
          <a:stretch>
            <a:fillRect/>
          </a:stretch>
        </p:blipFill>
        <p:spPr>
          <a:xfrm>
            <a:off x="551311" y="4590130"/>
            <a:ext cx="1767706" cy="2125741"/>
          </a:xfrm>
          <a:prstGeom prst="rect">
            <a:avLst/>
          </a:prstGeom>
        </p:spPr>
      </p:pic>
    </p:spTree>
    <p:extLst>
      <p:ext uri="{BB962C8B-B14F-4D97-AF65-F5344CB8AC3E}">
        <p14:creationId xmlns:p14="http://schemas.microsoft.com/office/powerpoint/2010/main" val="3923894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91679" y="404664"/>
            <a:ext cx="6946775" cy="4060086"/>
          </a:xfrm>
          <a:prstGeom prst="rect">
            <a:avLst/>
          </a:prstGeom>
        </p:spPr>
        <p:txBody>
          <a:bodyPr wrap="square">
            <a:spAutoFit/>
          </a:bodyPr>
          <a:lstStyle/>
          <a:p>
            <a:pPr algn="just">
              <a:lnSpc>
                <a:spcPct val="150000"/>
              </a:lnSpc>
              <a:spcAft>
                <a:spcPts val="800"/>
              </a:spcAft>
            </a:pPr>
            <a:r>
              <a:rPr lang="pt-BR" sz="1500" dirty="0">
                <a:latin typeface="Verdana" panose="020B0604030504040204" pitchFamily="34" charset="0"/>
                <a:ea typeface="Verdana" panose="020B0604030504040204" pitchFamily="34" charset="0"/>
                <a:cs typeface="Times New Roman" panose="02020603050405020304" pitchFamily="18" charset="0"/>
              </a:rPr>
              <a:t>Neste sentido tivemos um grande avanço quando a Região foi escolhida como 01 (uma) entre as 06 (seis) RRAS do Estado como piloto a implantar a ”Linha de Cuidado para Pessoas com Transtornos Relacionados ao Uso de Crack, Álcool e Outras Drogas no Estado de São Paulo”, que vem sendo discutida e organizada com propostas de capacitação e definição dos pontos de atenção</a:t>
            </a:r>
            <a:r>
              <a:rPr lang="pt-BR" sz="1500" dirty="0" smtClean="0">
                <a:latin typeface="Verdana" panose="020B0604030504040204" pitchFamily="34" charset="0"/>
                <a:ea typeface="Verdana" panose="020B0604030504040204" pitchFamily="34" charset="0"/>
                <a:cs typeface="Times New Roman" panose="02020603050405020304" pitchFamily="18" charset="0"/>
              </a:rPr>
              <a:t>.</a:t>
            </a:r>
            <a:r>
              <a:rPr lang="pt-BR" sz="1600" dirty="0">
                <a:latin typeface="Verdana" panose="020B0604030504040204" pitchFamily="34" charset="0"/>
                <a:ea typeface="Verdana" panose="020B0604030504040204" pitchFamily="34" charset="0"/>
              </a:rPr>
              <a:t> </a:t>
            </a:r>
            <a:endParaRPr lang="pt-BR" sz="1600" dirty="0" smtClean="0">
              <a:latin typeface="Verdana" panose="020B0604030504040204" pitchFamily="34" charset="0"/>
              <a:ea typeface="Verdana" panose="020B0604030504040204" pitchFamily="34" charset="0"/>
            </a:endParaRPr>
          </a:p>
          <a:p>
            <a:pPr algn="just">
              <a:lnSpc>
                <a:spcPct val="150000"/>
              </a:lnSpc>
              <a:spcAft>
                <a:spcPts val="800"/>
              </a:spcAft>
            </a:pPr>
            <a:r>
              <a:rPr lang="pt-BR" sz="1600" dirty="0">
                <a:latin typeface="Verdana" panose="020B0604030504040204" pitchFamily="34" charset="0"/>
                <a:ea typeface="Verdana" panose="020B0604030504040204" pitchFamily="34" charset="0"/>
              </a:rPr>
              <a:t>E</a:t>
            </a:r>
            <a:r>
              <a:rPr lang="pt-BR" sz="1600" dirty="0" smtClean="0">
                <a:latin typeface="Verdana" panose="020B0604030504040204" pitchFamily="34" charset="0"/>
                <a:ea typeface="Verdana" panose="020B0604030504040204" pitchFamily="34" charset="0"/>
              </a:rPr>
              <a:t>ntendemos </a:t>
            </a:r>
            <a:r>
              <a:rPr lang="pt-BR" sz="1600" dirty="0">
                <a:latin typeface="Verdana" panose="020B0604030504040204" pitchFamily="34" charset="0"/>
                <a:ea typeface="Verdana" panose="020B0604030504040204" pitchFamily="34" charset="0"/>
              </a:rPr>
              <a:t>que o processo do cuidado é permanente e mesmo como a implantação da RAPS não chegamos ao fim, mas a um novo começo </a:t>
            </a:r>
            <a:r>
              <a:rPr lang="pt-BR" sz="1600" dirty="0" smtClean="0">
                <a:latin typeface="Verdana" panose="020B0604030504040204" pitchFamily="34" charset="0"/>
                <a:ea typeface="Verdana" panose="020B0604030504040204" pitchFamily="34" charset="0"/>
              </a:rPr>
              <a:t>... “NÓS NA REDE”</a:t>
            </a:r>
            <a:endParaRPr lang="pt-BR" sz="1500" dirty="0" smtClean="0">
              <a:latin typeface="Verdana" panose="020B0604030504040204" pitchFamily="34" charset="0"/>
              <a:ea typeface="Verdana" panose="020B0604030504040204" pitchFamily="34" charset="0"/>
              <a:cs typeface="Times New Roman" panose="02020603050405020304" pitchFamily="18" charset="0"/>
            </a:endParaRPr>
          </a:p>
          <a:p>
            <a:pPr algn="just">
              <a:lnSpc>
                <a:spcPct val="150000"/>
              </a:lnSpc>
              <a:spcAft>
                <a:spcPts val="800"/>
              </a:spcAft>
            </a:pPr>
            <a:endParaRPr lang="pt-BR" sz="2400" dirty="0">
              <a:effectLst/>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3" name="Imagem 2"/>
          <p:cNvPicPr>
            <a:picLocks noChangeAspect="1"/>
          </p:cNvPicPr>
          <p:nvPr/>
        </p:nvPicPr>
        <p:blipFill>
          <a:blip r:embed="rId2"/>
          <a:stretch>
            <a:fillRect/>
          </a:stretch>
        </p:blipFill>
        <p:spPr>
          <a:xfrm>
            <a:off x="5954122" y="4250129"/>
            <a:ext cx="1978223" cy="2347223"/>
          </a:xfrm>
          <a:prstGeom prst="rect">
            <a:avLst/>
          </a:prstGeom>
        </p:spPr>
      </p:pic>
      <p:pic>
        <p:nvPicPr>
          <p:cNvPr id="4" name="Imagem 3"/>
          <p:cNvPicPr>
            <a:picLocks noChangeAspect="1"/>
          </p:cNvPicPr>
          <p:nvPr/>
        </p:nvPicPr>
        <p:blipFill>
          <a:blip r:embed="rId3"/>
          <a:stretch>
            <a:fillRect/>
          </a:stretch>
        </p:blipFill>
        <p:spPr>
          <a:xfrm>
            <a:off x="3890842" y="4221088"/>
            <a:ext cx="1912976" cy="2358972"/>
          </a:xfrm>
          <a:prstGeom prst="rect">
            <a:avLst/>
          </a:prstGeom>
        </p:spPr>
      </p:pic>
      <p:sp>
        <p:nvSpPr>
          <p:cNvPr id="5" name="AutoShape 2" descr="blob:https://web.whatsapp.com/5868c0a5-f9c9-4476-9e4b-e9fc936c8b7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p:cNvPicPr>
            <a:picLocks noChangeAspect="1"/>
          </p:cNvPicPr>
          <p:nvPr/>
        </p:nvPicPr>
        <p:blipFill>
          <a:blip r:embed="rId4"/>
          <a:stretch>
            <a:fillRect/>
          </a:stretch>
        </p:blipFill>
        <p:spPr>
          <a:xfrm>
            <a:off x="1484211" y="4158141"/>
            <a:ext cx="2256327" cy="2484865"/>
          </a:xfrm>
          <a:prstGeom prst="rect">
            <a:avLst/>
          </a:prstGeom>
        </p:spPr>
      </p:pic>
    </p:spTree>
    <p:extLst>
      <p:ext uri="{BB962C8B-B14F-4D97-AF65-F5344CB8AC3E}">
        <p14:creationId xmlns:p14="http://schemas.microsoft.com/office/powerpoint/2010/main" val="482131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1342</TotalTime>
  <Words>600</Words>
  <Application>Microsoft Office PowerPoint</Application>
  <PresentationFormat>Apresentação na tela (4:3)</PresentationFormat>
  <Paragraphs>16</Paragraphs>
  <Slides>6</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6</vt:i4>
      </vt:variant>
    </vt:vector>
  </HeadingPairs>
  <TitlesOfParts>
    <vt:vector size="13" baseType="lpstr">
      <vt:lpstr>Arial</vt:lpstr>
      <vt:lpstr>Calibri</vt:lpstr>
      <vt:lpstr>Century Gothic</vt:lpstr>
      <vt:lpstr>Times New Roman</vt:lpstr>
      <vt:lpstr>Verdana</vt:lpstr>
      <vt:lpstr>Wingdings 3</vt:lpstr>
      <vt:lpstr>Cacho</vt:lpstr>
      <vt:lpstr>                       </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Atencao Basica</dc:creator>
  <cp:lastModifiedBy>Conta da Microsoft</cp:lastModifiedBy>
  <cp:revision>175</cp:revision>
  <dcterms:created xsi:type="dcterms:W3CDTF">2013-05-27T12:35:17Z</dcterms:created>
  <dcterms:modified xsi:type="dcterms:W3CDTF">2024-11-19T18:48:10Z</dcterms:modified>
</cp:coreProperties>
</file>