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9" r:id="rId2"/>
    <p:sldId id="257" r:id="rId3"/>
    <p:sldId id="258" r:id="rId4"/>
    <p:sldId id="259" r:id="rId5"/>
    <p:sldId id="260" r:id="rId6"/>
    <p:sldId id="263" r:id="rId7"/>
    <p:sldId id="267" r:id="rId8"/>
    <p:sldId id="268" r:id="rId9"/>
    <p:sldId id="27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C8B"/>
    <a:srgbClr val="A020F0"/>
    <a:srgbClr val="0000FF"/>
    <a:srgbClr val="008000"/>
    <a:srgbClr val="FFFF00"/>
    <a:srgbClr val="FFA5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75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55b39f2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55b39f2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55b39f20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55b39f20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55b39f20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55b39f20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55b39f20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55b39f20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55b39f20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55b39f20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70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55b39f20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55b39f20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6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4C8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E3455E17-FB8B-6446-CD22-C87B2C40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218694"/>
            <a:ext cx="8363712" cy="470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844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332475" y="254760"/>
            <a:ext cx="8468100" cy="45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596425" y="3836505"/>
            <a:ext cx="5380977" cy="64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Desta forma a depressão como um transtorno psiquiátrico pode ser considerado uma questão de Saúde Pública a ser prevenida e tratada. </a:t>
            </a:r>
          </a:p>
        </p:txBody>
      </p:sp>
      <p:sp>
        <p:nvSpPr>
          <p:cNvPr id="67" name="Google Shape;67;p14"/>
          <p:cNvSpPr txBox="1"/>
          <p:nvPr/>
        </p:nvSpPr>
        <p:spPr>
          <a:xfrm>
            <a:off x="5640018" y="685980"/>
            <a:ext cx="2944411" cy="54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000000"/>
                </a:solidFill>
                <a:latin typeface="Seaford Display" panose="00000500000000000000" pitchFamily="2" charset="0"/>
              </a:rPr>
              <a:t>INTRODUÇÃO</a:t>
            </a:r>
          </a:p>
        </p:txBody>
      </p:sp>
      <p:pic>
        <p:nvPicPr>
          <p:cNvPr id="3" name="Imagem 2" descr="Interface gráfica do usuário, Texto">
            <a:extLst>
              <a:ext uri="{FF2B5EF4-FFF2-40B4-BE49-F238E27FC236}">
                <a16:creationId xmlns:a16="http://schemas.microsoft.com/office/drawing/2014/main" id="{DC3E11B3-743D-293C-BF06-FEB86FD93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1" y="957467"/>
            <a:ext cx="3639475" cy="1618405"/>
          </a:xfrm>
          <a:prstGeom prst="rect">
            <a:avLst/>
          </a:prstGeom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61D40BC6-6846-7961-37D4-5AAF7C80907D}"/>
              </a:ext>
            </a:extLst>
          </p:cNvPr>
          <p:cNvSpPr txBox="1"/>
          <p:nvPr/>
        </p:nvSpPr>
        <p:spPr>
          <a:xfrm>
            <a:off x="4476902" y="1442034"/>
            <a:ext cx="3639475" cy="7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Aproximadamente 5% dos adultos, globalmente, sofrem de depressão.</a:t>
            </a:r>
          </a:p>
        </p:txBody>
      </p:sp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0FB5E7E3-9B96-8F1B-FA90-77B479E9C77F}"/>
              </a:ext>
            </a:extLst>
          </p:cNvPr>
          <p:cNvSpPr txBox="1"/>
          <p:nvPr/>
        </p:nvSpPr>
        <p:spPr>
          <a:xfrm>
            <a:off x="343425" y="2518805"/>
            <a:ext cx="3943489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540385" rtl="1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indent="0" algn="just" rtl="0"/>
            <a:r>
              <a:rPr lang="pt-BR" dirty="0"/>
              <a:t>Transtorno mental comum, de tristeza persistente e falta de interesse ou prazer em atividades antes gratificantes ou agradáveis.</a:t>
            </a: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015B4300-6EED-D2B8-F32C-52540CFB5BC3}"/>
              </a:ext>
            </a:extLst>
          </p:cNvPr>
          <p:cNvSpPr txBox="1"/>
          <p:nvPr/>
        </p:nvSpPr>
        <p:spPr>
          <a:xfrm>
            <a:off x="4476902" y="2489587"/>
            <a:ext cx="3803846" cy="102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Altamente prevalente e associada a um menor funcionamento social, menor qualidade de vida e aumento da mortalidade.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332475" y="262075"/>
            <a:ext cx="8468100" cy="45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67;p14">
            <a:extLst>
              <a:ext uri="{FF2B5EF4-FFF2-40B4-BE49-F238E27FC236}">
                <a16:creationId xmlns:a16="http://schemas.microsoft.com/office/drawing/2014/main" id="{D94CD9B2-1C3A-1D91-F801-538AEA8EB799}"/>
              </a:ext>
            </a:extLst>
          </p:cNvPr>
          <p:cNvSpPr txBox="1"/>
          <p:nvPr/>
        </p:nvSpPr>
        <p:spPr>
          <a:xfrm>
            <a:off x="4505953" y="662828"/>
            <a:ext cx="3178496" cy="54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000000"/>
                </a:solidFill>
                <a:latin typeface="Seaford Display" panose="00000500000000000000" pitchFamily="2" charset="0"/>
              </a:rPr>
              <a:t>OBJETIVO GERAL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CEF3509-061B-2F21-E6DF-CA0767E45CDF}"/>
              </a:ext>
            </a:extLst>
          </p:cNvPr>
          <p:cNvGrpSpPr/>
          <p:nvPr/>
        </p:nvGrpSpPr>
        <p:grpSpPr>
          <a:xfrm>
            <a:off x="3904769" y="1441206"/>
            <a:ext cx="4617388" cy="2874546"/>
            <a:chOff x="3967042" y="1638716"/>
            <a:chExt cx="4617388" cy="2874546"/>
          </a:xfrm>
        </p:grpSpPr>
        <p:sp>
          <p:nvSpPr>
            <p:cNvPr id="73" name="Google Shape;73;p15"/>
            <p:cNvSpPr txBox="1"/>
            <p:nvPr/>
          </p:nvSpPr>
          <p:spPr>
            <a:xfrm>
              <a:off x="3967042" y="1638716"/>
              <a:ext cx="4042015" cy="1280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457200" indent="0" algn="just">
                <a:lnSpc>
                  <a:spcPct val="150000"/>
                </a:lnSpc>
                <a:defRPr>
                  <a:effectLst/>
                  <a:latin typeface="Seaford Display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pt-BR" b="1" dirty="0"/>
                <a:t>Apresentar</a:t>
              </a:r>
              <a:r>
                <a:rPr lang="pt-BR" dirty="0"/>
                <a:t> o resultado de produções expressivas de pacientes com depressão no CAPS de Campo Magro – PR e </a:t>
              </a:r>
              <a:r>
                <a:rPr lang="pt-BR" b="1" dirty="0"/>
                <a:t>relatar</a:t>
              </a:r>
              <a:r>
                <a:rPr lang="pt-BR" dirty="0"/>
                <a:t> a contribuição da Musicoterapia e da Arteterapia no processo de reabilitação do paciente em depressão</a:t>
              </a:r>
            </a:p>
          </p:txBody>
        </p:sp>
        <p:sp>
          <p:nvSpPr>
            <p:cNvPr id="3" name="Google Shape;73;p15">
              <a:extLst>
                <a:ext uri="{FF2B5EF4-FFF2-40B4-BE49-F238E27FC236}">
                  <a16:creationId xmlns:a16="http://schemas.microsoft.com/office/drawing/2014/main" id="{8BE4F93E-CE28-9F93-B028-5EDE48B09CF2}"/>
                </a:ext>
              </a:extLst>
            </p:cNvPr>
            <p:cNvSpPr txBox="1"/>
            <p:nvPr/>
          </p:nvSpPr>
          <p:spPr>
            <a:xfrm>
              <a:off x="3967042" y="3232812"/>
              <a:ext cx="3547930" cy="1280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457200" indent="0" algn="just">
                <a:lnSpc>
                  <a:spcPct val="150000"/>
                </a:lnSpc>
                <a:defRPr>
                  <a:effectLst/>
                  <a:latin typeface="Seaford Display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pt-BR" dirty="0"/>
                <a:t>Como atuação prática será apresentado análise feita sobre as produções expressivas da paciente, de nome fictício, Rosa.</a:t>
              </a:r>
              <a:endParaRPr dirty="0"/>
            </a:p>
          </p:txBody>
        </p:sp>
        <p:pic>
          <p:nvPicPr>
            <p:cNvPr id="1036" name="Picture 12" descr="Grandma - Free people icons">
              <a:extLst>
                <a:ext uri="{FF2B5EF4-FFF2-40B4-BE49-F238E27FC236}">
                  <a16:creationId xmlns:a16="http://schemas.microsoft.com/office/drawing/2014/main" id="{6B4240EB-ADA0-219E-CEBD-666724779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613" y="3259579"/>
              <a:ext cx="1194817" cy="1194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DCF5AB00-F938-224E-6386-C3F7FA56B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76" y="395205"/>
            <a:ext cx="2424551" cy="4309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332475" y="262075"/>
            <a:ext cx="8468100" cy="45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463147" y="1304357"/>
            <a:ext cx="4997483" cy="75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30 encontros, um por semana, de 40 minutos.</a:t>
            </a:r>
          </a:p>
          <a:p>
            <a:r>
              <a:rPr lang="pt-BR" dirty="0"/>
              <a:t>Grupo de 10 pacientes encaminhados pelos médicos do local.</a:t>
            </a:r>
            <a:endParaRPr dirty="0"/>
          </a:p>
        </p:txBody>
      </p:sp>
      <p:sp>
        <p:nvSpPr>
          <p:cNvPr id="2" name="Google Shape;67;p14">
            <a:extLst>
              <a:ext uri="{FF2B5EF4-FFF2-40B4-BE49-F238E27FC236}">
                <a16:creationId xmlns:a16="http://schemas.microsoft.com/office/drawing/2014/main" id="{41BB4EB1-13A5-7CE5-0A82-ECCBD186E68A}"/>
              </a:ext>
            </a:extLst>
          </p:cNvPr>
          <p:cNvSpPr txBox="1"/>
          <p:nvPr/>
        </p:nvSpPr>
        <p:spPr>
          <a:xfrm>
            <a:off x="3776450" y="652359"/>
            <a:ext cx="4370875" cy="54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000000"/>
                </a:solidFill>
                <a:latin typeface="Seaford Display" panose="00000500000000000000" pitchFamily="2" charset="0"/>
              </a:rPr>
              <a:t>OBJETIVOS ESPECÍFICOS</a:t>
            </a:r>
          </a:p>
        </p:txBody>
      </p:sp>
      <p:sp>
        <p:nvSpPr>
          <p:cNvPr id="3" name="Google Shape;80;p16">
            <a:extLst>
              <a:ext uri="{FF2B5EF4-FFF2-40B4-BE49-F238E27FC236}">
                <a16:creationId xmlns:a16="http://schemas.microsoft.com/office/drawing/2014/main" id="{DA25D2D4-DEF4-3BC8-24F3-2332BBC8BE5F}"/>
              </a:ext>
            </a:extLst>
          </p:cNvPr>
          <p:cNvSpPr txBox="1"/>
          <p:nvPr/>
        </p:nvSpPr>
        <p:spPr>
          <a:xfrm>
            <a:off x="199888" y="2571750"/>
            <a:ext cx="2968245" cy="75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  <a:p>
            <a:r>
              <a:rPr lang="pt-BR" dirty="0"/>
              <a:t>Nas intervenções foram aplicadas técnicas de musicoterapia e arteterapia que se deram através do desenho, pintura, colagem, fotografia, modelagem, e o fazer musical.</a:t>
            </a:r>
            <a:endParaRPr dirty="0"/>
          </a:p>
        </p:txBody>
      </p:sp>
      <p:sp>
        <p:nvSpPr>
          <p:cNvPr id="4" name="Google Shape;80;p16">
            <a:extLst>
              <a:ext uri="{FF2B5EF4-FFF2-40B4-BE49-F238E27FC236}">
                <a16:creationId xmlns:a16="http://schemas.microsoft.com/office/drawing/2014/main" id="{2BD2C32E-320F-DAEA-C5E9-0341C1F04B4A}"/>
              </a:ext>
            </a:extLst>
          </p:cNvPr>
          <p:cNvSpPr txBox="1"/>
          <p:nvPr/>
        </p:nvSpPr>
        <p:spPr>
          <a:xfrm>
            <a:off x="4612193" y="2275670"/>
            <a:ext cx="3856996" cy="75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As atividades aconteceram por meio da livre expressão tendo como foco a perspectiva terapêutica. </a:t>
            </a:r>
            <a:endParaRPr dirty="0"/>
          </a:p>
        </p:txBody>
      </p:sp>
      <p:pic>
        <p:nvPicPr>
          <p:cNvPr id="2056" name="Picture 8" descr="Psychology, emotions, theatre, drama therapy icon - Download on Iconfinder">
            <a:extLst>
              <a:ext uri="{FF2B5EF4-FFF2-40B4-BE49-F238E27FC236}">
                <a16:creationId xmlns:a16="http://schemas.microsoft.com/office/drawing/2014/main" id="{AEEA04EF-0950-CD24-969F-DF0AE22E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14" y="2079179"/>
            <a:ext cx="1150925" cy="11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0;p16">
            <a:extLst>
              <a:ext uri="{FF2B5EF4-FFF2-40B4-BE49-F238E27FC236}">
                <a16:creationId xmlns:a16="http://schemas.microsoft.com/office/drawing/2014/main" id="{D03D0008-12CC-9237-E5AC-F258B37D4C13}"/>
              </a:ext>
            </a:extLst>
          </p:cNvPr>
          <p:cNvSpPr txBox="1"/>
          <p:nvPr/>
        </p:nvSpPr>
        <p:spPr>
          <a:xfrm>
            <a:off x="3556958" y="3462510"/>
            <a:ext cx="3187595" cy="121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O percurso das sessões se baseou no raciocínio de estudo descritivo e analítico durante as expressões realizadas nos encontros.</a:t>
            </a:r>
          </a:p>
          <a:p>
            <a:endParaRPr dirty="0"/>
          </a:p>
        </p:txBody>
      </p:sp>
      <p:pic>
        <p:nvPicPr>
          <p:cNvPr id="2058" name="Picture 10" descr="Lupa - ícones de ferramentas de edição grátis">
            <a:extLst>
              <a:ext uri="{FF2B5EF4-FFF2-40B4-BE49-F238E27FC236}">
                <a16:creationId xmlns:a16="http://schemas.microsoft.com/office/drawing/2014/main" id="{E9DB663B-5570-CAA3-B70C-6B4651F4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66596" y="3429976"/>
            <a:ext cx="1011936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8CF68DD-FC25-974F-2AC3-BA4CA69745BD}"/>
              </a:ext>
            </a:extLst>
          </p:cNvPr>
          <p:cNvGrpSpPr/>
          <p:nvPr/>
        </p:nvGrpSpPr>
        <p:grpSpPr>
          <a:xfrm>
            <a:off x="614900" y="4069736"/>
            <a:ext cx="2942058" cy="482921"/>
            <a:chOff x="657021" y="3752698"/>
            <a:chExt cx="3322174" cy="545315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56A3335-91BB-9009-3BAA-3F8457EB2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51" b="51864"/>
            <a:stretch/>
          </p:blipFill>
          <p:spPr>
            <a:xfrm>
              <a:off x="657021" y="3752698"/>
              <a:ext cx="1683834" cy="545315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5A81121-BFC2-6F8B-B895-FAC81EB87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51" t="51864"/>
            <a:stretch/>
          </p:blipFill>
          <p:spPr>
            <a:xfrm>
              <a:off x="2295361" y="3752698"/>
              <a:ext cx="1683834" cy="545314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762FC1A6-7AEA-8308-2687-C54D6B33F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12" y="449313"/>
            <a:ext cx="2553611" cy="1691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332475" y="262075"/>
            <a:ext cx="8468100" cy="45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207603" y="1264931"/>
            <a:ext cx="4358922" cy="283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As práticas expressivas baseiam-se na crença de que o processo criativo envolvido na atividade artística é terapêutico e enriquecedor da qualidade de vida das pessoas, tanto das que experenciam doenças, traumas ou dificuldades de vida, como das que buscam desenvolvimento pessoal. Por meio do Criar em Arte e do refletir sobre os processos e trabalhos artísticos resultantes, as pessoas podem ampliar o conhecimento de si, dos outros, aumentar sua autoestima, lidar melhor com os sintomas, estresse e experiências traumáticas, desenvolver recursos físicos, cognitivos e emocionas e desfrutar do prazer vitalizador do fazer artístico. (GEHRINGER, 2005, p.2).</a:t>
            </a:r>
          </a:p>
          <a:p>
            <a:endParaRPr dirty="0"/>
          </a:p>
        </p:txBody>
      </p:sp>
      <p:sp>
        <p:nvSpPr>
          <p:cNvPr id="2" name="Google Shape;80;p16">
            <a:extLst>
              <a:ext uri="{FF2B5EF4-FFF2-40B4-BE49-F238E27FC236}">
                <a16:creationId xmlns:a16="http://schemas.microsoft.com/office/drawing/2014/main" id="{090AE7BF-4B5E-EEB0-3236-0E0E1668033A}"/>
              </a:ext>
            </a:extLst>
          </p:cNvPr>
          <p:cNvSpPr txBox="1"/>
          <p:nvPr/>
        </p:nvSpPr>
        <p:spPr>
          <a:xfrm>
            <a:off x="4462272" y="386871"/>
            <a:ext cx="4063960" cy="75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Nas experiências selecionadas do estudo de caso aplicou-se para análise a técnica “Luz na escuridão”.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3B449F-8DAB-A9DC-3411-C32EE5569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782" y="1400229"/>
            <a:ext cx="1619161" cy="12359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970788E-98EE-CD98-26FD-C3526F517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86" y="1400230"/>
            <a:ext cx="1722946" cy="12359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61B5B0B-0F06-7CC7-6A82-5F7A49D9B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137" y="2896250"/>
            <a:ext cx="2490825" cy="17365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332475" y="262075"/>
            <a:ext cx="8468100" cy="45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332475" y="604512"/>
            <a:ext cx="6328037" cy="61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  <a:p>
            <a:r>
              <a:rPr lang="pt-BR" dirty="0"/>
              <a:t>O processo de livre expressão escolhido foi o de Rosa que mencionou que durante a prática foi possível perceber que mesmo na escuridão da depressão havia duas coisas que lhe traziam alegria e os elementos ilustrados no desenho foram: </a:t>
            </a:r>
          </a:p>
        </p:txBody>
      </p:sp>
      <p:pic>
        <p:nvPicPr>
          <p:cNvPr id="4" name="Picture 12" descr="Grandma - Free people icons">
            <a:extLst>
              <a:ext uri="{FF2B5EF4-FFF2-40B4-BE49-F238E27FC236}">
                <a16:creationId xmlns:a16="http://schemas.microsoft.com/office/drawing/2014/main" id="{33E40C91-339E-8C0E-BD8B-A0464502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71" y="484636"/>
            <a:ext cx="1194817" cy="11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8;p20">
            <a:extLst>
              <a:ext uri="{FF2B5EF4-FFF2-40B4-BE49-F238E27FC236}">
                <a16:creationId xmlns:a16="http://schemas.microsoft.com/office/drawing/2014/main" id="{5CD6995F-9B97-F32A-C7B4-0A68EAE3A027}"/>
              </a:ext>
            </a:extLst>
          </p:cNvPr>
          <p:cNvSpPr txBox="1"/>
          <p:nvPr/>
        </p:nvSpPr>
        <p:spPr>
          <a:xfrm>
            <a:off x="4833850" y="3361328"/>
            <a:ext cx="3615206" cy="81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Complementou dizendo que quando surgem essas cenas positivas em sua memória, elas lhe ajudam no enfrentamento dos desafios e a retiram da tristeza profunda.</a:t>
            </a:r>
          </a:p>
          <a:p>
            <a:endParaRPr dirty="0"/>
          </a:p>
        </p:txBody>
      </p:sp>
      <p:sp>
        <p:nvSpPr>
          <p:cNvPr id="3" name="Google Shape;108;p20">
            <a:extLst>
              <a:ext uri="{FF2B5EF4-FFF2-40B4-BE49-F238E27FC236}">
                <a16:creationId xmlns:a16="http://schemas.microsoft.com/office/drawing/2014/main" id="{10373630-45B8-BE0F-760F-18A4BFFB8E7B}"/>
              </a:ext>
            </a:extLst>
          </p:cNvPr>
          <p:cNvSpPr txBox="1"/>
          <p:nvPr/>
        </p:nvSpPr>
        <p:spPr>
          <a:xfrm>
            <a:off x="4833850" y="2021890"/>
            <a:ext cx="3061778" cy="53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“A casa” tão sonhada e “as flores” que são agradáveis cultivar.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2AED21-62D3-867A-1C13-757D095D4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99" y="1730168"/>
            <a:ext cx="4033551" cy="28120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332475" y="262075"/>
            <a:ext cx="8468100" cy="45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121322" y="526828"/>
            <a:ext cx="5123676" cy="138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No encontro seguinte, com objetivo de aprofundar a busca pelo autoconhecimento, seguiu-se a lógica da primeira prática. Rosa retomou o desenho da casa, mas agora com pessoas, relatando que uma casa precisa de pessoas para ter sentido e disse que suas conquistas são as alegrias que gostaria de deixar para seus filhos.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E7ECEE-8463-4E89-F17E-BEB01F19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240" y="412030"/>
            <a:ext cx="2520176" cy="1680117"/>
          </a:xfrm>
          <a:prstGeom prst="rect">
            <a:avLst/>
          </a:prstGeom>
        </p:spPr>
      </p:pic>
      <p:sp>
        <p:nvSpPr>
          <p:cNvPr id="2" name="Google Shape;108;p20">
            <a:extLst>
              <a:ext uri="{FF2B5EF4-FFF2-40B4-BE49-F238E27FC236}">
                <a16:creationId xmlns:a16="http://schemas.microsoft.com/office/drawing/2014/main" id="{936C50C0-5248-0938-3CB1-C1DCEBD6BF38}"/>
              </a:ext>
            </a:extLst>
          </p:cNvPr>
          <p:cNvSpPr txBox="1"/>
          <p:nvPr/>
        </p:nvSpPr>
        <p:spPr>
          <a:xfrm>
            <a:off x="121321" y="2193167"/>
            <a:ext cx="8468100" cy="125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  <a:p>
            <a:r>
              <a:rPr lang="pt-BR" dirty="0"/>
              <a:t>As atividades reforçam a pesquisa de Christina </a:t>
            </a:r>
            <a:r>
              <a:rPr lang="pt-BR" dirty="0" err="1"/>
              <a:t>Blomdahl</a:t>
            </a:r>
            <a:r>
              <a:rPr lang="pt-BR" dirty="0"/>
              <a:t>, que em seus estudos com pacientes depressivos, relata uma prática expressiva onde os envolvidos narram que sentiam estar se encontrando e que expressar seus sentimentos por meio de uma pintura de forma livre, servia como espelho a revelar descobertas sobre si mesmos. </a:t>
            </a:r>
            <a:endParaRPr dirty="0"/>
          </a:p>
        </p:txBody>
      </p:sp>
      <p:sp>
        <p:nvSpPr>
          <p:cNvPr id="5" name="Google Shape;108;p20">
            <a:extLst>
              <a:ext uri="{FF2B5EF4-FFF2-40B4-BE49-F238E27FC236}">
                <a16:creationId xmlns:a16="http://schemas.microsoft.com/office/drawing/2014/main" id="{48DE7A77-3311-B1F3-1C45-66993FA78E20}"/>
              </a:ext>
            </a:extLst>
          </p:cNvPr>
          <p:cNvSpPr txBox="1"/>
          <p:nvPr/>
        </p:nvSpPr>
        <p:spPr>
          <a:xfrm>
            <a:off x="683289" y="3626267"/>
            <a:ext cx="7502078" cy="90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t-BR" b="1" i="1" dirty="0"/>
              <a:t>“O ponto focal era que as pessoas sentiam que estavam se encontrando; que a imagem servia como um espelho onde você podia ver e fazer novas descobertas sobre si mesmo, um pouco como ganhar vida” </a:t>
            </a:r>
          </a:p>
          <a:p>
            <a:pPr algn="ctr"/>
            <a:r>
              <a:rPr lang="pt-BR" dirty="0"/>
              <a:t>Christina </a:t>
            </a:r>
            <a:r>
              <a:rPr lang="pt-BR" dirty="0" err="1"/>
              <a:t>Blomdahl</a:t>
            </a:r>
            <a:r>
              <a:rPr lang="pt-BR" b="1" i="1" dirty="0"/>
              <a:t> 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8827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332475" y="262075"/>
            <a:ext cx="8468100" cy="45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7EB99F-554A-314A-FD6A-005418B0C7F0}"/>
              </a:ext>
            </a:extLst>
          </p:cNvPr>
          <p:cNvSpPr txBox="1"/>
          <p:nvPr/>
        </p:nvSpPr>
        <p:spPr>
          <a:xfrm>
            <a:off x="4820716" y="1476035"/>
            <a:ext cx="3763713" cy="70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  <a:p>
            <a:r>
              <a:rPr lang="pt-BR" sz="1200" dirty="0"/>
              <a:t>A Musicoterapia e a Arteterapia são agentes facilitadores no processo de reabilitação de pacientes depressivos porque melhora aspectos emocionais durante o processo terapêutico.</a:t>
            </a:r>
          </a:p>
        </p:txBody>
      </p:sp>
      <p:sp>
        <p:nvSpPr>
          <p:cNvPr id="2" name="Google Shape;67;p14">
            <a:extLst>
              <a:ext uri="{FF2B5EF4-FFF2-40B4-BE49-F238E27FC236}">
                <a16:creationId xmlns:a16="http://schemas.microsoft.com/office/drawing/2014/main" id="{F4A51A8F-D75F-C076-B95C-F4CA26B29227}"/>
              </a:ext>
            </a:extLst>
          </p:cNvPr>
          <p:cNvSpPr txBox="1"/>
          <p:nvPr/>
        </p:nvSpPr>
        <p:spPr>
          <a:xfrm>
            <a:off x="4213555" y="685980"/>
            <a:ext cx="4370875" cy="54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000000"/>
                </a:solidFill>
                <a:latin typeface="Seaford Display" panose="00000500000000000000" pitchFamily="2" charset="0"/>
              </a:rPr>
              <a:t>CONSIDERAÇÕES FINAIS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9AB4DA-F702-8508-F1B8-EB516DA33898}"/>
              </a:ext>
            </a:extLst>
          </p:cNvPr>
          <p:cNvSpPr txBox="1"/>
          <p:nvPr/>
        </p:nvSpPr>
        <p:spPr>
          <a:xfrm>
            <a:off x="4820716" y="2606291"/>
            <a:ext cx="3690560" cy="70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pt-BR" dirty="0"/>
          </a:p>
          <a:p>
            <a:r>
              <a:rPr lang="pt-BR" sz="1200" dirty="0"/>
              <a:t>Ao proporcionar um espaço de intervenção que contempla as artes evita-se uma involução do tratamento, uma vez que diminui os sintomas da depressão.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6FFCF2-FEDC-F3F4-C725-C68F23F6F6AE}"/>
              </a:ext>
            </a:extLst>
          </p:cNvPr>
          <p:cNvSpPr txBox="1"/>
          <p:nvPr/>
        </p:nvSpPr>
        <p:spPr>
          <a:xfrm>
            <a:off x="83837" y="3813928"/>
            <a:ext cx="8500591" cy="70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0" algn="just">
              <a:lnSpc>
                <a:spcPct val="150000"/>
              </a:lnSpc>
              <a:defRPr>
                <a:effectLst/>
                <a:latin typeface="Seaford Display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1200" dirty="0"/>
              <a:t>Além de diferentemente de outros tratamentos alternativos a arteterapia destaca-se por trabalhar de modo variado os sentidos, melhorando o humor do paciente e fazendo o mesmo avançar em reflexões sobre si mesmo.</a:t>
            </a:r>
          </a:p>
        </p:txBody>
      </p:sp>
      <p:pic>
        <p:nvPicPr>
          <p:cNvPr id="6146" name="Picture 2" descr="My Experience with Art Therapy!. As interesting as it is to work with… | by  Saniya Bedi | Medium">
            <a:extLst>
              <a:ext uri="{FF2B5EF4-FFF2-40B4-BE49-F238E27FC236}">
                <a16:creationId xmlns:a16="http://schemas.microsoft.com/office/drawing/2014/main" id="{D55D2948-BAD2-8E18-4145-927FF6D6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1" y="1476035"/>
            <a:ext cx="4555718" cy="21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5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4;p21">
            <a:extLst>
              <a:ext uri="{FF2B5EF4-FFF2-40B4-BE49-F238E27FC236}">
                <a16:creationId xmlns:a16="http://schemas.microsoft.com/office/drawing/2014/main" id="{73B93F51-BAF7-7916-49FD-B59A5FBB0F6B}"/>
              </a:ext>
            </a:extLst>
          </p:cNvPr>
          <p:cNvSpPr/>
          <p:nvPr/>
        </p:nvSpPr>
        <p:spPr>
          <a:xfrm>
            <a:off x="337950" y="283650"/>
            <a:ext cx="8468100" cy="457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1B8F4A4B-AEC5-103F-160B-EF52B16FA3A1}"/>
              </a:ext>
            </a:extLst>
          </p:cNvPr>
          <p:cNvSpPr txBox="1"/>
          <p:nvPr/>
        </p:nvSpPr>
        <p:spPr>
          <a:xfrm>
            <a:off x="3043123" y="685980"/>
            <a:ext cx="5541307" cy="54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000000"/>
                </a:solidFill>
                <a:latin typeface="Seaford Display" panose="00000500000000000000" pitchFamily="2" charset="0"/>
              </a:rPr>
              <a:t>REFERÊNCIAS BIBLIOGRÁFICAS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84334F9-0B41-352B-1C57-57BA181350B1}"/>
              </a:ext>
            </a:extLst>
          </p:cNvPr>
          <p:cNvGrpSpPr/>
          <p:nvPr/>
        </p:nvGrpSpPr>
        <p:grpSpPr>
          <a:xfrm>
            <a:off x="105845" y="1413956"/>
            <a:ext cx="8478586" cy="1344318"/>
            <a:chOff x="31804" y="1392657"/>
            <a:chExt cx="8690275" cy="1386915"/>
          </a:xfrm>
        </p:grpSpPr>
        <p:sp>
          <p:nvSpPr>
            <p:cNvPr id="7" name="Google Shape;115;p21">
              <a:extLst>
                <a:ext uri="{FF2B5EF4-FFF2-40B4-BE49-F238E27FC236}">
                  <a16:creationId xmlns:a16="http://schemas.microsoft.com/office/drawing/2014/main" id="{82FA9C27-35B5-835F-FAC8-7B2B65A4DD80}"/>
                </a:ext>
              </a:extLst>
            </p:cNvPr>
            <p:cNvSpPr txBox="1"/>
            <p:nvPr/>
          </p:nvSpPr>
          <p:spPr>
            <a:xfrm>
              <a:off x="48205" y="1392657"/>
              <a:ext cx="8620158" cy="375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457200" indent="0" algn="just">
                <a:lnSpc>
                  <a:spcPct val="150000"/>
                </a:lnSpc>
                <a:defRPr>
                  <a:effectLst/>
                  <a:latin typeface="Seaford Display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pt-BR" sz="1200" dirty="0"/>
                <a:t>GEHRINGER, Marta E. Maltoni. </a:t>
              </a:r>
              <a:r>
                <a:rPr lang="pt-BR" sz="1200" b="1" dirty="0"/>
                <a:t>Arteterapia: Um Caminho Transpessoal</a:t>
              </a:r>
              <a:r>
                <a:rPr lang="pt-BR" sz="1200" dirty="0"/>
                <a:t>. 2005. 18f. Trabalho de conclusão de curso (Formação em Abordagens Transpessoal) – Campinas, São Paulo, 2005.</a:t>
              </a:r>
            </a:p>
          </p:txBody>
        </p:sp>
        <p:sp>
          <p:nvSpPr>
            <p:cNvPr id="9" name="Google Shape;115;p21">
              <a:extLst>
                <a:ext uri="{FF2B5EF4-FFF2-40B4-BE49-F238E27FC236}">
                  <a16:creationId xmlns:a16="http://schemas.microsoft.com/office/drawing/2014/main" id="{2DA19FDE-AFB2-E0DA-C647-9EEF80808296}"/>
                </a:ext>
              </a:extLst>
            </p:cNvPr>
            <p:cNvSpPr txBox="1"/>
            <p:nvPr/>
          </p:nvSpPr>
          <p:spPr>
            <a:xfrm>
              <a:off x="31804" y="1976063"/>
              <a:ext cx="8690275" cy="803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457200" indent="0" algn="just">
                <a:lnSpc>
                  <a:spcPct val="150000"/>
                </a:lnSpc>
                <a:defRPr sz="1200">
                  <a:effectLst/>
                  <a:latin typeface="Seaford Display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BLOMDAHL, Christina. </a:t>
              </a:r>
              <a:r>
                <a:rPr lang="en-US" b="1" dirty="0"/>
                <a:t>Clear effect of art therapy on severe depression</a:t>
              </a:r>
              <a:r>
                <a:rPr lang="en-US" dirty="0"/>
                <a:t>. University of Gothenburg, Gothenburg, 5 </a:t>
              </a:r>
              <a:r>
                <a:rPr lang="en-US" dirty="0" err="1"/>
                <a:t>Outubro</a:t>
              </a:r>
              <a:r>
                <a:rPr lang="en-US" dirty="0"/>
                <a:t> 2017. </a:t>
              </a:r>
              <a:r>
                <a:rPr lang="en-US" dirty="0" err="1"/>
                <a:t>Disponível</a:t>
              </a:r>
              <a:r>
                <a:rPr lang="en-US" dirty="0"/>
                <a:t> </a:t>
              </a:r>
              <a:r>
                <a:rPr lang="en-US" dirty="0" err="1"/>
                <a:t>em</a:t>
              </a:r>
              <a:r>
                <a:rPr lang="en-US" dirty="0"/>
                <a:t>: &lt;https://www.gu.se/en/news/clear-effect-of-art-therapy-on-severe-depression&gt;. </a:t>
              </a:r>
              <a:r>
                <a:rPr lang="pt-BR" dirty="0"/>
                <a:t>Acesso em: 04 nov. 2022. Tradução retirada em https://www.medley.com.br/</a:t>
              </a:r>
              <a:r>
                <a:rPr lang="pt-BR" dirty="0" err="1"/>
                <a:t>podecontar</a:t>
              </a:r>
              <a:r>
                <a:rPr lang="pt-BR" dirty="0"/>
                <a:t>/preciso-ajuda/</a:t>
              </a:r>
              <a:r>
                <a:rPr lang="pt-BR" dirty="0" err="1"/>
                <a:t>alimentacao</a:t>
              </a:r>
              <a:r>
                <a:rPr lang="pt-BR" dirty="0"/>
                <a:t>-escrita-</a:t>
              </a:r>
              <a:r>
                <a:rPr lang="pt-BR" dirty="0" err="1"/>
                <a:t>mindfulness</a:t>
              </a:r>
              <a:r>
                <a:rPr lang="pt-BR" dirty="0"/>
                <a:t>. Acesso em: 4 nov. 2022.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1970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305</TotalTime>
  <Words>782</Words>
  <Application>Microsoft Office PowerPoint</Application>
  <PresentationFormat>Apresentação na tela (16:9)</PresentationFormat>
  <Paragraphs>35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Seaford Display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</dc:creator>
  <cp:lastModifiedBy>Usuário</cp:lastModifiedBy>
  <cp:revision>6</cp:revision>
  <dcterms:modified xsi:type="dcterms:W3CDTF">2024-11-22T02:00:50Z</dcterms:modified>
</cp:coreProperties>
</file>