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a961dd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a961ddc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5cab4c14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5cab4c14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dfb8bcbbf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dfb8bcbbf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48708e8e2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148708e8e2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dcec91a1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dcec91a1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5cab4c1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5cab4c1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dcec91a13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dcec91a13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dcec91a13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dcec91a13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82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4828f569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4828f569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48708e8e2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148708e8e2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7050" y="-14125"/>
            <a:ext cx="9144001" cy="51435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antanadeparnaiba.sp.gov.br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3844300" y="1971450"/>
            <a:ext cx="1800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</p:txBody>
      </p:sp>
      <p:sp>
        <p:nvSpPr>
          <p:cNvPr id="56" name="Google Shape;56;p13"/>
          <p:cNvSpPr txBox="1"/>
          <p:nvPr/>
        </p:nvSpPr>
        <p:spPr>
          <a:xfrm>
            <a:off x="2719466" y="2556275"/>
            <a:ext cx="33984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/>
              <a:t>Autores: </a:t>
            </a:r>
            <a:endParaRPr sz="15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/>
              <a:t>L</a:t>
            </a:r>
            <a:r>
              <a:rPr lang="pt-BR" sz="1500" b="1" dirty="0">
                <a:solidFill>
                  <a:schemeClr val="dk1"/>
                </a:solidFill>
              </a:rPr>
              <a:t>uciana </a:t>
            </a:r>
            <a:r>
              <a:rPr lang="pt-BR" sz="1500" b="1" dirty="0" err="1">
                <a:solidFill>
                  <a:schemeClr val="dk1"/>
                </a:solidFill>
              </a:rPr>
              <a:t>Herédia</a:t>
            </a:r>
            <a:r>
              <a:rPr lang="pt-BR" sz="1500" b="1" dirty="0">
                <a:solidFill>
                  <a:schemeClr val="dk1"/>
                </a:solidFill>
              </a:rPr>
              <a:t> Cardoso                      Diogo </a:t>
            </a:r>
            <a:r>
              <a:rPr lang="pt-BR" sz="1500" b="1" dirty="0" err="1">
                <a:solidFill>
                  <a:schemeClr val="dk1"/>
                </a:solidFill>
              </a:rPr>
              <a:t>Fuser</a:t>
            </a:r>
            <a:r>
              <a:rPr lang="pt-BR" sz="1500" b="1" dirty="0">
                <a:solidFill>
                  <a:schemeClr val="dk1"/>
                </a:solidFill>
              </a:rPr>
              <a:t> do Carmo</a:t>
            </a:r>
            <a:endParaRPr sz="15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2612687" y="4007756"/>
            <a:ext cx="38161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Santana de </a:t>
            </a:r>
            <a:r>
              <a:rPr lang="pt-BR" dirty="0" err="1" smtClean="0"/>
              <a:t>Parnaiba</a:t>
            </a:r>
            <a:r>
              <a:rPr lang="pt-BR" dirty="0" smtClean="0"/>
              <a:t> /SP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11/2024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748317" y="957129"/>
            <a:ext cx="6813371" cy="133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smtClean="0">
                <a:solidFill>
                  <a:schemeClr val="dk1"/>
                </a:solidFill>
                <a:latin typeface="Perpetua Titling MT" panose="02020502060505020804" pitchFamily="18" charset="0"/>
              </a:rPr>
              <a:t>Horta  &amp;  </a:t>
            </a:r>
            <a:r>
              <a:rPr lang="pt-BR" sz="3000" b="1" dirty="0">
                <a:solidFill>
                  <a:schemeClr val="dk1"/>
                </a:solidFill>
                <a:latin typeface="Perpetua Titling MT" panose="02020502060505020804" pitchFamily="18" charset="0"/>
              </a:rPr>
              <a:t>Resiliência</a:t>
            </a:r>
            <a:endParaRPr sz="3000" b="1" dirty="0">
              <a:solidFill>
                <a:schemeClr val="dk1"/>
              </a:solidFill>
              <a:latin typeface="Perpetua Titling MT" panose="02020502060505020804" pitchFamily="18" charset="0"/>
            </a:endParaRPr>
          </a:p>
          <a:p>
            <a:pPr marL="0" lvl="0" indent="0" algn="ctr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Perpetua Titling MT" panose="02020502060505020804" pitchFamily="18" charset="0"/>
              </a:rPr>
              <a:t>CAPS  Álcool  </a:t>
            </a:r>
            <a:r>
              <a:rPr lang="pt-BR" sz="2400" b="1" dirty="0">
                <a:solidFill>
                  <a:schemeClr val="dk1"/>
                </a:solidFill>
                <a:latin typeface="Perpetua Titling MT" panose="02020502060505020804" pitchFamily="18" charset="0"/>
              </a:rPr>
              <a:t>E </a:t>
            </a:r>
            <a:r>
              <a:rPr lang="pt-BR" sz="2400" b="1" dirty="0" smtClean="0">
                <a:solidFill>
                  <a:schemeClr val="dk1"/>
                </a:solidFill>
                <a:latin typeface="Perpetua Titling MT" panose="02020502060505020804" pitchFamily="18" charset="0"/>
              </a:rPr>
              <a:t> DROGAS  </a:t>
            </a:r>
            <a:r>
              <a:rPr lang="pt-BR" b="1" dirty="0" smtClean="0">
                <a:solidFill>
                  <a:schemeClr val="dk1"/>
                </a:solidFill>
                <a:latin typeface="Perpetua Titling MT" panose="02020502060505020804" pitchFamily="18" charset="0"/>
              </a:rPr>
              <a:t>- </a:t>
            </a:r>
            <a:r>
              <a:rPr lang="pt-BR" sz="2400" b="1" dirty="0" smtClean="0">
                <a:solidFill>
                  <a:schemeClr val="dk1"/>
                </a:solidFill>
                <a:latin typeface="Perpetua Titling MT" panose="02020502060505020804" pitchFamily="18" charset="0"/>
              </a:rPr>
              <a:t> </a:t>
            </a:r>
            <a:r>
              <a:rPr lang="pt-BR" sz="2400" b="1" dirty="0">
                <a:solidFill>
                  <a:schemeClr val="dk1"/>
                </a:solidFill>
                <a:latin typeface="Perpetua Titling MT" panose="02020502060505020804" pitchFamily="18" charset="0"/>
              </a:rPr>
              <a:t>TRAVESSIA</a:t>
            </a:r>
            <a:endParaRPr sz="2400" b="1" dirty="0">
              <a:solidFill>
                <a:schemeClr val="dk1"/>
              </a:solidFill>
              <a:latin typeface="Perpetua Titling MT" panose="02020502060505020804" pitchFamily="18" charset="0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575" y="4543200"/>
            <a:ext cx="5430425" cy="600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77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86" y="2362469"/>
            <a:ext cx="2205090" cy="26194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765525" y="1432263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</a:rPr>
              <a:t>   ELABORAÇÃO</a:t>
            </a:r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432825" y="1783625"/>
            <a:ext cx="5340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666666"/>
                </a:solidFill>
              </a:rPr>
              <a:t>      </a:t>
            </a:r>
            <a:endParaRPr sz="1700" b="1">
              <a:solidFill>
                <a:srgbClr val="666666"/>
              </a:solidFill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125" y="38568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0650" y="38568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0175" y="3856850"/>
            <a:ext cx="1524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1216000" y="1986375"/>
            <a:ext cx="4090500" cy="30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chemeClr val="dk2"/>
                </a:solidFill>
                <a:highlight>
                  <a:srgbClr val="FFFFFF"/>
                </a:highlight>
              </a:rPr>
              <a:t>Enfª Luciana Herédia </a:t>
            </a:r>
            <a:endParaRPr sz="1300" b="1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highlight>
                  <a:srgbClr val="FFFFFF"/>
                </a:highlight>
              </a:rPr>
              <a:t>CAPS AD Travessia</a:t>
            </a:r>
            <a:endParaRPr sz="11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highlight>
                  <a:srgbClr val="FFFFFF"/>
                </a:highlight>
              </a:rPr>
              <a:t>Secretaria da Saúde - </a:t>
            </a:r>
            <a:r>
              <a:rPr lang="pt-BR" sz="1000">
                <a:solidFill>
                  <a:schemeClr val="dk2"/>
                </a:solidFill>
                <a:highlight>
                  <a:srgbClr val="FFFFFF"/>
                </a:highlight>
              </a:rPr>
              <a:t>Prefeitura de Santana de Parnaíba - SP</a:t>
            </a:r>
            <a:endParaRPr sz="1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2"/>
                </a:solidFill>
                <a:highlight>
                  <a:srgbClr val="FFFFFF"/>
                </a:highlight>
              </a:rPr>
              <a:t>E-mail: </a:t>
            </a:r>
            <a:r>
              <a:rPr lang="pt-BR" sz="1000">
                <a:solidFill>
                  <a:schemeClr val="dk2"/>
                </a:solidFill>
                <a:highlight>
                  <a:srgbClr val="FFFFFF"/>
                </a:highlight>
              </a:rPr>
              <a:t>luciana.37514@santanadeparnaiba.sp.gov.br</a:t>
            </a:r>
            <a:endParaRPr sz="1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2"/>
                </a:solidFill>
                <a:highlight>
                  <a:srgbClr val="FFFFFF"/>
                </a:highlight>
              </a:rPr>
              <a:t>Telefone:</a:t>
            </a:r>
            <a:r>
              <a:rPr lang="pt-BR" sz="1000">
                <a:solidFill>
                  <a:schemeClr val="dk2"/>
                </a:solidFill>
                <a:highlight>
                  <a:srgbClr val="FFFFFF"/>
                </a:highlight>
              </a:rPr>
              <a:t> (11) 4154-4328 - 99736-2817</a:t>
            </a:r>
            <a:endParaRPr sz="1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u="sng">
                <a:solidFill>
                  <a:schemeClr val="dk2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http://www.santanadeparnaiba.sp.gov.br</a:t>
            </a:r>
            <a:endParaRPr sz="1000" u="sng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13575" y="4543200"/>
            <a:ext cx="5430425" cy="600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9144000" cy="9177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575" y="4543200"/>
            <a:ext cx="5430425" cy="600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77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" name="Google Shape;67;p14"/>
          <p:cNvSpPr txBox="1"/>
          <p:nvPr/>
        </p:nvSpPr>
        <p:spPr>
          <a:xfrm>
            <a:off x="971075" y="917725"/>
            <a:ext cx="614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chemeClr val="dk1"/>
                </a:solidFill>
              </a:rPr>
              <a:t>CAPS ÁlCOOL E DROGAS TRAVESSIA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48200" y="1525948"/>
            <a:ext cx="71973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Centro de atenção psicossocial álcool e drogas Travessia, situado Rua Maria da Silva Desanti nº490, Campo da Vila, Santana de Parnaíba, atende no sistema porta aberta, atualmente estão ativos 397 pacientes divididos em 2 equipes:</a:t>
            </a:r>
            <a:endParaRPr sz="18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 Mini 1- 211 usuários e Mini 2- 186 usuários.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5" y="3754175"/>
            <a:ext cx="1790875" cy="13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77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575" y="4543200"/>
            <a:ext cx="5430425" cy="600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875" y="1145000"/>
            <a:ext cx="2454250" cy="35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2827150" y="1535175"/>
            <a:ext cx="51969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Anteriormente no CAPS AD Travessia existia um trabalho exitoso de grupo de horta.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Retomamos o espaço com o intuito de otimizar a estrutura degradada e o antigo projeto, proporcionando melhorias visando um ambiente seguro e acolhedor, onde o paciente desenvolve a resiliência para adaptação ao tempo e responsabilidade de zelar pelos canteiros.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575" y="4543200"/>
            <a:ext cx="5430425" cy="600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77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4" name="Google Shape;84;p16"/>
          <p:cNvSpPr txBox="1"/>
          <p:nvPr/>
        </p:nvSpPr>
        <p:spPr>
          <a:xfrm>
            <a:off x="234775" y="1494825"/>
            <a:ext cx="75978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</a:rPr>
              <a:t>São 2 grupos abertos simultâneos que se completam, onde as reuniões acontecem todas às segundas e quartas feiras no período da manhã, para  orientar sobre as técnicas de preparo do solo, adubação, irrigação, plantio de mudas de hortaliças e plantas medicinais identificando seus benefícios e propriedades. </a:t>
            </a:r>
            <a:endParaRPr sz="15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</a:rPr>
              <a:t>A irrigação diária da horta é realizada pelos usuários com a supervisão da equipe e a manutenção realizada quinzenalmente. </a:t>
            </a:r>
            <a:endParaRPr sz="15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</a:rPr>
              <a:t>A produção da horta é colhida pelos usuários e preparada pela equipe da cozinha nas refeições, além de chás que são disponibilizados aos pacientes juntamente orientações sobre os benefícios. </a:t>
            </a:r>
            <a:endParaRPr sz="1500"/>
          </a:p>
        </p:txBody>
      </p:sp>
      <p:sp>
        <p:nvSpPr>
          <p:cNvPr id="85" name="Google Shape;85;p16"/>
          <p:cNvSpPr txBox="1"/>
          <p:nvPr/>
        </p:nvSpPr>
        <p:spPr>
          <a:xfrm>
            <a:off x="234775" y="917725"/>
            <a:ext cx="614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Metodologia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575" y="4543200"/>
            <a:ext cx="5430425" cy="600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77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" name="Google Shape;92;p17"/>
          <p:cNvSpPr txBox="1"/>
          <p:nvPr/>
        </p:nvSpPr>
        <p:spPr>
          <a:xfrm>
            <a:off x="266775" y="1461950"/>
            <a:ext cx="78219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</a:rPr>
              <a:t>Disseminação do conhecimento fitoterápico e planejamento e instalação de hortas caseiras , desenvolver a aceitação ao tempo que leva entre o cultivo e a coleta, consequentemente a recompensa do trabalho empregado, conscientizando sobre a importância de não contaminar o solo com agrotóxico e planejar uma forma sustentável, otimizando o espaço territorial. Com isso promovemos a capacidade do trabalho em equipe, o respeito e o comprometimento.  Objetivando a valorização da cultura orgânica e popular do cultivo e benefícios das plantas medicinais, incentivando a produção para consumo próprio, com base no autocuidado através de alimentação saudável, conteúdo teórico para respaldar o conhecimento popular das plantas medicinais.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266775" y="917725"/>
            <a:ext cx="614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Objetivo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575" y="4543200"/>
            <a:ext cx="5430425" cy="600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77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0" name="Google Shape;100;p18"/>
          <p:cNvSpPr txBox="1"/>
          <p:nvPr/>
        </p:nvSpPr>
        <p:spPr>
          <a:xfrm>
            <a:off x="376500" y="1117200"/>
            <a:ext cx="7427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Critérios de inserção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376500" y="1671300"/>
            <a:ext cx="71040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</a:rPr>
              <a:t>Todos os usuários com interesse no cultivo da terra e manuseio de plantas fitoterápicas são informados sobre os dias e horários dos grupos, adquirindo experiências e trocas de informações sobre conhecimentos culturais e teóricos, aprendendo a controlar a ansiedade, aceitando o tempo do crescimento das mudas e coleta, produzindo-as para consumo próprio dentro Instituição.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575" y="4543200"/>
            <a:ext cx="5430425" cy="600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77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9" name="Google Shape;109;p19"/>
          <p:cNvSpPr txBox="1"/>
          <p:nvPr/>
        </p:nvSpPr>
        <p:spPr>
          <a:xfrm>
            <a:off x="1067125" y="829513"/>
            <a:ext cx="5292900" cy="3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dk1"/>
                </a:solidFill>
              </a:rPr>
              <a:t>Resiliência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i="1" dirty="0">
                <a:solidFill>
                  <a:schemeClr val="dk1"/>
                </a:solidFill>
              </a:rPr>
              <a:t>Do uso à abstinência.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i="1" dirty="0">
                <a:solidFill>
                  <a:schemeClr val="dk1"/>
                </a:solidFill>
              </a:rPr>
              <a:t>Do paciente ao produtor.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i="1" dirty="0">
                <a:solidFill>
                  <a:schemeClr val="dk1"/>
                </a:solidFill>
              </a:rPr>
              <a:t>Da terra à semente.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i="1" dirty="0">
                <a:solidFill>
                  <a:schemeClr val="dk1"/>
                </a:solidFill>
              </a:rPr>
              <a:t>Do tempo à paciência.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i="1" dirty="0">
                <a:solidFill>
                  <a:schemeClr val="dk1"/>
                </a:solidFill>
              </a:rPr>
              <a:t>Agora é hora de aguardar.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i="1" dirty="0">
                <a:solidFill>
                  <a:schemeClr val="dk1"/>
                </a:solidFill>
              </a:rPr>
              <a:t>Como agradecimento a terra ofertará.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i="1" dirty="0">
                <a:solidFill>
                  <a:schemeClr val="dk1"/>
                </a:solidFill>
              </a:rPr>
              <a:t>Um recomeço para quem perdido está.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i="1" dirty="0">
                <a:solidFill>
                  <a:schemeClr val="dk1"/>
                </a:solidFill>
              </a:rPr>
              <a:t>Onde o tratamento e a horta se misturam ao tempo.</a:t>
            </a:r>
            <a:endParaRPr i="1" dirty="0">
              <a:solidFill>
                <a:schemeClr val="dk1"/>
              </a:solidFill>
            </a:endParaRPr>
          </a:p>
        </p:txBody>
      </p:sp>
      <p:pic>
        <p:nvPicPr>
          <p:cNvPr id="7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9908" y="1039121"/>
            <a:ext cx="2150650" cy="285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994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77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575" y="4543200"/>
            <a:ext cx="5430425" cy="600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7" name="Google Shape;117;p20"/>
          <p:cNvSpPr txBox="1"/>
          <p:nvPr/>
        </p:nvSpPr>
        <p:spPr>
          <a:xfrm>
            <a:off x="959980" y="1079196"/>
            <a:ext cx="4663500" cy="4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i="1" dirty="0">
                <a:solidFill>
                  <a:schemeClr val="dk1"/>
                </a:solidFill>
              </a:rPr>
              <a:t>Depositando na terra a esperança de um novo ciclo.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i="1" dirty="0">
                <a:solidFill>
                  <a:schemeClr val="dk1"/>
                </a:solidFill>
              </a:rPr>
              <a:t>A terra não faz distinção de pessoas.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i="1" dirty="0">
                <a:solidFill>
                  <a:schemeClr val="dk1"/>
                </a:solidFill>
              </a:rPr>
              <a:t>Com determinação colheremos os frutos e a cura.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i="1" dirty="0">
                <a:solidFill>
                  <a:schemeClr val="dk1"/>
                </a:solidFill>
              </a:rPr>
              <a:t>Assim como a natureza que se transforma.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i="1" dirty="0">
                <a:solidFill>
                  <a:schemeClr val="dk1"/>
                </a:solidFill>
              </a:rPr>
              <a:t>A invisibilidade da sociedade cairá por terra.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i="1" dirty="0">
                <a:solidFill>
                  <a:schemeClr val="dk1"/>
                </a:solidFill>
              </a:rPr>
              <a:t>E nela encontraremos um motivo para vencer.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dk1"/>
                </a:solidFill>
              </a:rPr>
              <a:t>Autores: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</a:rPr>
              <a:t>Luciana </a:t>
            </a:r>
            <a:r>
              <a:rPr lang="pt-BR" dirty="0" err="1">
                <a:solidFill>
                  <a:schemeClr val="dk1"/>
                </a:solidFill>
              </a:rPr>
              <a:t>Herédia</a:t>
            </a:r>
            <a:r>
              <a:rPr lang="pt-BR" dirty="0">
                <a:solidFill>
                  <a:schemeClr val="dk1"/>
                </a:solidFill>
              </a:rPr>
              <a:t> Cardoso, Diogo </a:t>
            </a:r>
            <a:r>
              <a:rPr lang="pt-BR" dirty="0" err="1">
                <a:solidFill>
                  <a:schemeClr val="dk1"/>
                </a:solidFill>
              </a:rPr>
              <a:t>Fuser</a:t>
            </a:r>
            <a:r>
              <a:rPr lang="pt-BR" dirty="0">
                <a:solidFill>
                  <a:schemeClr val="dk1"/>
                </a:solidFill>
              </a:rPr>
              <a:t> do Carmo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3480" y="1283137"/>
            <a:ext cx="2027525" cy="289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77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575" y="4543200"/>
            <a:ext cx="5430425" cy="600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6" name="Google Shape;126;p21"/>
          <p:cNvSpPr txBox="1"/>
          <p:nvPr/>
        </p:nvSpPr>
        <p:spPr>
          <a:xfrm>
            <a:off x="2333297" y="1280550"/>
            <a:ext cx="4848428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</a:rPr>
              <a:t>Com o projeto evidenciamos uma maior adesão e permanência por parte dos pacientes.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</a:rPr>
              <a:t>Ressaltamos ainda o engajamento dos familiares, que prontamente se colocaram a disposição, para doar mudas das plantas medicinais e compartilhar o conhecimento herdado por gerações.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6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60" y="1280550"/>
            <a:ext cx="2085843" cy="3283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Apresentação na tela (16:9)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Perpetua Titling MT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Usuário</cp:lastModifiedBy>
  <cp:revision>1</cp:revision>
  <dcterms:modified xsi:type="dcterms:W3CDTF">2024-11-14T19:22:50Z</dcterms:modified>
</cp:coreProperties>
</file>