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21.png" ContentType="image/png"/>
  <Override PartName="/ppt/media/image6.jpeg" ContentType="image/jpeg"/>
  <Override PartName="/ppt/media/image4.png" ContentType="image/png"/>
  <Override PartName="/ppt/media/image5.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802980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37" name="PlaceHolder 7"/>
          <p:cNvSpPr>
            <a:spLocks noGrp="1"/>
          </p:cNvSpPr>
          <p:nvPr>
            <p:ph type="body"/>
          </p:nvPr>
        </p:nvSpPr>
        <p:spPr>
          <a:xfrm>
            <a:off x="60948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73" name="PlaceHolder 5"/>
          <p:cNvSpPr>
            <a:spLocks noGrp="1"/>
          </p:cNvSpPr>
          <p:nvPr>
            <p:ph type="body"/>
          </p:nvPr>
        </p:nvSpPr>
        <p:spPr>
          <a:xfrm>
            <a:off x="802980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75" name="PlaceHolder 7"/>
          <p:cNvSpPr>
            <a:spLocks noGrp="1"/>
          </p:cNvSpPr>
          <p:nvPr>
            <p:ph type="body"/>
          </p:nvPr>
        </p:nvSpPr>
        <p:spPr>
          <a:xfrm>
            <a:off x="60948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06" name="PlaceHolder 5"/>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11" name="PlaceHolder 5"/>
          <p:cNvSpPr>
            <a:spLocks noGrp="1"/>
          </p:cNvSpPr>
          <p:nvPr>
            <p:ph type="body"/>
          </p:nvPr>
        </p:nvSpPr>
        <p:spPr>
          <a:xfrm>
            <a:off x="802980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13" name="PlaceHolder 7"/>
          <p:cNvSpPr>
            <a:spLocks noGrp="1"/>
          </p:cNvSpPr>
          <p:nvPr>
            <p:ph type="body"/>
          </p:nvPr>
        </p:nvSpPr>
        <p:spPr>
          <a:xfrm>
            <a:off x="609480" y="3682080"/>
            <a:ext cx="35330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pt-B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pt-BR"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b="0" lang="pt-B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1960" y="1709640"/>
            <a:ext cx="10514880" cy="2851920"/>
          </a:xfrm>
          <a:prstGeom prst="rect">
            <a:avLst/>
          </a:prstGeom>
        </p:spPr>
        <p:txBody>
          <a:bodyPr lIns="0" rIns="0" tIns="0" bIns="0" anchor="ctr"/>
          <a:p>
            <a:r>
              <a:rPr b="0" lang="pt-BR" sz="1800" spc="-1" strike="noStrike">
                <a:solidFill>
                  <a:srgbClr val="000000"/>
                </a:solidFill>
                <a:uFill>
                  <a:solidFill>
                    <a:srgbClr val="ffffff"/>
                  </a:solidFill>
                </a:uFill>
                <a:latin typeface="Arial"/>
              </a:rPr>
              <a:t>Clique para editar o formato do texto do título</a:t>
            </a:r>
            <a:endParaRPr b="0" lang="pt-BR" sz="18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pt-BR" sz="3200" spc="-1" strike="noStrike">
                <a:solidFill>
                  <a:srgbClr val="000000"/>
                </a:solidFill>
                <a:uFill>
                  <a:solidFill>
                    <a:srgbClr val="ffffff"/>
                  </a:solidFill>
                </a:uFill>
                <a:latin typeface="Arial"/>
              </a:rPr>
              <a:t>Clique para editar o formato do texto da estrutura de tópicos</a:t>
            </a:r>
            <a:endParaRPr b="0" lang="pt-B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uFill>
                  <a:solidFill>
                    <a:srgbClr val="ffffff"/>
                  </a:solidFill>
                </a:uFill>
                <a:latin typeface="Arial"/>
              </a:rPr>
              <a:t>2.º nível da estrutura de tópicos</a:t>
            </a:r>
            <a:endParaRPr b="0" lang="pt-B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uFill>
                  <a:solidFill>
                    <a:srgbClr val="ffffff"/>
                  </a:solidFill>
                </a:uFill>
                <a:latin typeface="Arial"/>
              </a:rPr>
              <a:t>3.º nível da estrutura de tópicos</a:t>
            </a:r>
            <a:endParaRPr b="0" lang="pt-B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uFill>
                  <a:solidFill>
                    <a:srgbClr val="ffffff"/>
                  </a:solidFill>
                </a:uFill>
                <a:latin typeface="Arial"/>
              </a:rPr>
              <a:t>4.º nível da estrutura de tópicos</a:t>
            </a:r>
            <a:endParaRPr b="0" lang="pt-B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5.º nível da estrutura de tópicos</a:t>
            </a:r>
            <a:endParaRPr b="0" lang="pt-B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6.º nível da estrutura de tópicos</a:t>
            </a:r>
            <a:endParaRPr b="0" lang="pt-B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7.º nível da estrutura de tópicos</a:t>
            </a:r>
            <a:endParaRPr b="0" lang="pt-B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r>
              <a:rPr b="0" lang="pt-BR" sz="4400" spc="-1" strike="noStrike">
                <a:solidFill>
                  <a:srgbClr val="000000"/>
                </a:solidFill>
                <a:uFill>
                  <a:solidFill>
                    <a:srgbClr val="ffffff"/>
                  </a:solidFill>
                </a:uFill>
                <a:latin typeface="Arial"/>
              </a:rPr>
              <a:t>Clique para editar o formato do texto do título</a:t>
            </a:r>
            <a:endParaRPr b="0" lang="pt-BR" sz="4400" spc="-1" strike="noStrike">
              <a:solidFill>
                <a:srgbClr val="000000"/>
              </a:solidFill>
              <a:uFill>
                <a:solidFill>
                  <a:srgbClr val="ffffff"/>
                </a:solidFill>
              </a:uFill>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pt-BR" sz="3200" spc="-1" strike="noStrike">
                <a:solidFill>
                  <a:srgbClr val="000000"/>
                </a:solidFill>
                <a:uFill>
                  <a:solidFill>
                    <a:srgbClr val="ffffff"/>
                  </a:solidFill>
                </a:uFill>
                <a:latin typeface="Arial"/>
              </a:rPr>
              <a:t>Clique para editar o formato do texto da estrutura de tópicos</a:t>
            </a:r>
            <a:endParaRPr b="0" lang="pt-B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uFill>
                  <a:solidFill>
                    <a:srgbClr val="ffffff"/>
                  </a:solidFill>
                </a:uFill>
                <a:latin typeface="Arial"/>
              </a:rPr>
              <a:t>2.º nível da estrutura de tópicos</a:t>
            </a:r>
            <a:endParaRPr b="0" lang="pt-B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uFill>
                  <a:solidFill>
                    <a:srgbClr val="ffffff"/>
                  </a:solidFill>
                </a:uFill>
                <a:latin typeface="Arial"/>
              </a:rPr>
              <a:t>3.º nível da estrutura de tópicos</a:t>
            </a:r>
            <a:endParaRPr b="0" lang="pt-B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uFill>
                  <a:solidFill>
                    <a:srgbClr val="ffffff"/>
                  </a:solidFill>
                </a:uFill>
                <a:latin typeface="Arial"/>
              </a:rPr>
              <a:t>4.º nível da estrutura de tópicos</a:t>
            </a:r>
            <a:endParaRPr b="0" lang="pt-B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5.º nível da estrutura de tópicos</a:t>
            </a:r>
            <a:endParaRPr b="0" lang="pt-B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6.º nível da estrutura de tópicos</a:t>
            </a:r>
            <a:endParaRPr b="0" lang="pt-B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7.º nível da estrutura de tópicos</a:t>
            </a:r>
            <a:endParaRPr b="0" lang="pt-B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pPr algn="ctr"/>
            <a:r>
              <a:rPr b="0" lang="pt-BR" sz="4400" spc="-1" strike="noStrike">
                <a:solidFill>
                  <a:srgbClr val="000000"/>
                </a:solidFill>
                <a:uFill>
                  <a:solidFill>
                    <a:srgbClr val="ffffff"/>
                  </a:solidFill>
                </a:uFill>
                <a:latin typeface="Arial"/>
              </a:rPr>
              <a:t>Clique para editar o formato do texto do título</a:t>
            </a:r>
            <a:endParaRPr b="0" lang="pt-BR"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pt-BR" sz="3200" spc="-1" strike="noStrike">
                <a:solidFill>
                  <a:srgbClr val="000000"/>
                </a:solidFill>
                <a:uFill>
                  <a:solidFill>
                    <a:srgbClr val="ffffff"/>
                  </a:solidFill>
                </a:uFill>
                <a:latin typeface="Arial"/>
              </a:rPr>
              <a:t>Clique para editar o formato do texto da estrutura de tópicos</a:t>
            </a:r>
            <a:endParaRPr b="0" lang="pt-B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uFill>
                  <a:solidFill>
                    <a:srgbClr val="ffffff"/>
                  </a:solidFill>
                </a:uFill>
                <a:latin typeface="Arial"/>
              </a:rPr>
              <a:t>2.º nível da estrutura de tópicos</a:t>
            </a:r>
            <a:endParaRPr b="0" lang="pt-B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uFill>
                  <a:solidFill>
                    <a:srgbClr val="ffffff"/>
                  </a:solidFill>
                </a:uFill>
                <a:latin typeface="Arial"/>
              </a:rPr>
              <a:t>3.º nível da estrutura de tópicos</a:t>
            </a:r>
            <a:endParaRPr b="0" lang="pt-B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uFill>
                  <a:solidFill>
                    <a:srgbClr val="ffffff"/>
                  </a:solidFill>
                </a:uFill>
                <a:latin typeface="Arial"/>
              </a:rPr>
              <a:t>4.º nível da estrutura de tópicos</a:t>
            </a:r>
            <a:endParaRPr b="0" lang="pt-B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5.º nível da estrutura de tópicos</a:t>
            </a:r>
            <a:endParaRPr b="0" lang="pt-B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6.º nível da estrutura de tópicos</a:t>
            </a:r>
            <a:endParaRPr b="0" lang="pt-B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uFill>
                  <a:solidFill>
                    <a:srgbClr val="ffffff"/>
                  </a:solidFill>
                </a:uFill>
                <a:latin typeface="Arial"/>
              </a:rPr>
              <a:t>7.º nível da estrutura de tópicos</a:t>
            </a:r>
            <a:endParaRPr b="0" lang="pt-B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14" name="CustomShape 1"/>
          <p:cNvSpPr/>
          <p:nvPr/>
        </p:nvSpPr>
        <p:spPr>
          <a:xfrm>
            <a:off x="3313800" y="839880"/>
            <a:ext cx="6857280" cy="995760"/>
          </a:xfrm>
          <a:prstGeom prst="rect">
            <a:avLst/>
          </a:prstGeom>
          <a:noFill/>
          <a:ln>
            <a:noFill/>
          </a:ln>
        </p:spPr>
        <p:style>
          <a:lnRef idx="0"/>
          <a:fillRef idx="0"/>
          <a:effectRef idx="0"/>
          <a:fontRef idx="minor"/>
        </p:style>
        <p:txBody>
          <a:bodyPr lIns="90000" rIns="90000" tIns="45000" bIns="45000"/>
          <a:p>
            <a:pPr algn="ctr">
              <a:lnSpc>
                <a:spcPct val="90000"/>
              </a:lnSpc>
            </a:pPr>
            <a:r>
              <a:rPr b="1" lang="pt-BR" sz="3600" spc="-1" strike="noStrike">
                <a:solidFill>
                  <a:srgbClr val="000000"/>
                </a:solidFill>
                <a:uFill>
                  <a:solidFill>
                    <a:srgbClr val="ffffff"/>
                  </a:solidFill>
                </a:uFill>
                <a:latin typeface="Arial Narrow"/>
                <a:ea typeface="Arial Narrow"/>
              </a:rPr>
              <a:t>ESCOLA MUNICIPAL DE SAÚDE MARIA CAROLA KELLER</a:t>
            </a:r>
            <a:endParaRPr b="0" lang="pt-BR" sz="1800" spc="-1" strike="noStrike">
              <a:solidFill>
                <a:srgbClr val="000000"/>
              </a:solidFill>
              <a:uFill>
                <a:solidFill>
                  <a:srgbClr val="ffffff"/>
                </a:solidFill>
              </a:uFill>
              <a:latin typeface="Arial"/>
            </a:endParaRPr>
          </a:p>
        </p:txBody>
      </p:sp>
      <p:pic>
        <p:nvPicPr>
          <p:cNvPr id="115" name="Google Shape;86;p1" descr=""/>
          <p:cNvPicPr/>
          <p:nvPr/>
        </p:nvPicPr>
        <p:blipFill>
          <a:blip r:embed="rId2"/>
          <a:stretch/>
        </p:blipFill>
        <p:spPr>
          <a:xfrm>
            <a:off x="4923720" y="3608280"/>
            <a:ext cx="2343960" cy="626400"/>
          </a:xfrm>
          <a:prstGeom prst="rect">
            <a:avLst/>
          </a:prstGeom>
          <a:ln>
            <a:noFill/>
          </a:ln>
        </p:spPr>
      </p:pic>
      <p:sp>
        <p:nvSpPr>
          <p:cNvPr id="116" name="CustomShape 2"/>
          <p:cNvSpPr/>
          <p:nvPr/>
        </p:nvSpPr>
        <p:spPr>
          <a:xfrm>
            <a:off x="3872520" y="2098080"/>
            <a:ext cx="6089760" cy="52416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600" spc="-1" strike="noStrike">
                <a:solidFill>
                  <a:srgbClr val="000000"/>
                </a:solidFill>
                <a:uFill>
                  <a:solidFill>
                    <a:srgbClr val="ffffff"/>
                  </a:solidFill>
                </a:uFill>
                <a:latin typeface="Calibri"/>
                <a:ea typeface="Calibri"/>
              </a:rPr>
              <a:t>Centro de Educação e Inovação em Saúde </a:t>
            </a:r>
            <a:endParaRPr b="0" lang="pt-BR" sz="1800" spc="-1" strike="noStrike">
              <a:solidFill>
                <a:srgbClr val="000000"/>
              </a:solidFill>
              <a:uFill>
                <a:solidFill>
                  <a:srgbClr val="ffffff"/>
                </a:solidFill>
              </a:uFill>
              <a:latin typeface="Arial"/>
            </a:endParaRPr>
          </a:p>
          <a:p>
            <a:pPr algn="ctr">
              <a:lnSpc>
                <a:spcPct val="100000"/>
              </a:lnSpc>
            </a:pPr>
            <a:r>
              <a:rPr b="1" lang="pt-BR" sz="2600" spc="-1" strike="noStrike">
                <a:solidFill>
                  <a:srgbClr val="000000"/>
                </a:solidFill>
                <a:uFill>
                  <a:solidFill>
                    <a:srgbClr val="ffffff"/>
                  </a:solidFill>
                </a:uFill>
                <a:latin typeface="Calibri"/>
                <a:ea typeface="Calibri"/>
              </a:rPr>
              <a:t>Maria Carola Keller</a:t>
            </a:r>
            <a:endParaRPr b="0" lang="pt-BR" sz="1800" spc="-1" strike="noStrike">
              <a:solidFill>
                <a:srgbClr val="000000"/>
              </a:solidFill>
              <a:uFill>
                <a:solidFill>
                  <a:srgbClr val="ffffff"/>
                </a:solidFill>
              </a:uFill>
              <a:latin typeface="Arial"/>
            </a:endParaRPr>
          </a:p>
        </p:txBody>
      </p:sp>
      <p:sp>
        <p:nvSpPr>
          <p:cNvPr id="117" name="CustomShape 3"/>
          <p:cNvSpPr/>
          <p:nvPr/>
        </p:nvSpPr>
        <p:spPr>
          <a:xfrm flipH="1">
            <a:off x="1742760" y="4360320"/>
            <a:ext cx="8218440" cy="1522440"/>
          </a:xfrm>
          <a:prstGeom prst="rect">
            <a:avLst/>
          </a:prstGeom>
          <a:noFill/>
          <a:ln>
            <a:noFill/>
          </a:ln>
        </p:spPr>
        <p:style>
          <a:lnRef idx="0"/>
          <a:fillRef idx="0"/>
          <a:effectRef idx="0"/>
          <a:fontRef idx="minor"/>
        </p:style>
        <p:txBody>
          <a:bodyPr lIns="90000" rIns="90000" tIns="45000" bIns="45000"/>
          <a:p>
            <a:pPr algn="ctr">
              <a:lnSpc>
                <a:spcPct val="150000"/>
              </a:lnSpc>
            </a:pPr>
            <a:r>
              <a:rPr b="1" lang="pt-BR" sz="4000" spc="-1" strike="noStrike">
                <a:solidFill>
                  <a:srgbClr val="ffffff"/>
                </a:solidFill>
                <a:uFill>
                  <a:solidFill>
                    <a:srgbClr val="ffffff"/>
                  </a:solidFill>
                </a:uFill>
                <a:latin typeface="Arial"/>
                <a:ea typeface="Arial"/>
              </a:rPr>
              <a:t>Matriciamento em Saúde Mental</a:t>
            </a:r>
            <a:endParaRPr b="0" lang="pt-BR" sz="1800" spc="-1" strike="noStrike">
              <a:solidFill>
                <a:srgbClr val="000000"/>
              </a:solidFill>
              <a:uFill>
                <a:solidFill>
                  <a:srgbClr val="ffffff"/>
                </a:solidFill>
              </a:uFill>
              <a:latin typeface="Arial"/>
            </a:endParaRPr>
          </a:p>
          <a:p>
            <a:pPr algn="ctr">
              <a:lnSpc>
                <a:spcPct val="150000"/>
              </a:lnSpc>
            </a:pPr>
            <a:r>
              <a:rPr b="1" lang="pt-BR" sz="1800" spc="-1" strike="noStrike">
                <a:solidFill>
                  <a:srgbClr val="ffffff"/>
                </a:solidFill>
                <a:uFill>
                  <a:solidFill>
                    <a:srgbClr val="ffffff"/>
                  </a:solidFill>
                </a:uFill>
                <a:latin typeface="Arial"/>
                <a:ea typeface="Arial"/>
              </a:rPr>
              <a:t>Carolina Santana Mafra – Terapeuta Ocupacional do CAPSII</a:t>
            </a:r>
            <a:endParaRPr b="0" lang="pt-BR" sz="1800" spc="-1" strike="noStrike">
              <a:solidFill>
                <a:srgbClr val="000000"/>
              </a:solidFill>
              <a:uFill>
                <a:solidFill>
                  <a:srgbClr val="ffffff"/>
                </a:solidFill>
              </a:uFill>
              <a:latin typeface="Arial"/>
            </a:endParaRPr>
          </a:p>
          <a:p>
            <a:pPr algn="ctr">
              <a:lnSpc>
                <a:spcPct val="150000"/>
              </a:lnSpc>
            </a:pPr>
            <a:r>
              <a:rPr b="1" lang="pt-BR" sz="1800" spc="-1" strike="noStrike">
                <a:solidFill>
                  <a:srgbClr val="ffffff"/>
                </a:solidFill>
                <a:uFill>
                  <a:solidFill>
                    <a:srgbClr val="ffffff"/>
                  </a:solidFill>
                </a:uFill>
                <a:latin typeface="Arial"/>
                <a:ea typeface="Arial"/>
              </a:rPr>
              <a:t>Luís Felipe Abagge – Psiquiatra CAPSIII</a:t>
            </a:r>
            <a:endParaRPr b="0" lang="pt-BR"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Google Shape;117;g1e5b769a6a4_1_89" descr=""/>
          <p:cNvPicPr/>
          <p:nvPr/>
        </p:nvPicPr>
        <p:blipFill>
          <a:blip r:embed="rId1"/>
          <a:stretch/>
        </p:blipFill>
        <p:spPr>
          <a:xfrm>
            <a:off x="4923720" y="5865840"/>
            <a:ext cx="2343960" cy="626400"/>
          </a:xfrm>
          <a:prstGeom prst="rect">
            <a:avLst/>
          </a:prstGeom>
          <a:ln>
            <a:noFill/>
          </a:ln>
        </p:spPr>
      </p:pic>
      <p:sp>
        <p:nvSpPr>
          <p:cNvPr id="137" name="CustomShape 1"/>
          <p:cNvSpPr/>
          <p:nvPr/>
        </p:nvSpPr>
        <p:spPr>
          <a:xfrm>
            <a:off x="2127240" y="1126800"/>
            <a:ext cx="7981560" cy="3814200"/>
          </a:xfrm>
          <a:prstGeom prst="rect">
            <a:avLst/>
          </a:prstGeom>
          <a:noFill/>
          <a:ln>
            <a:noFill/>
          </a:ln>
        </p:spPr>
        <p:style>
          <a:lnRef idx="0"/>
          <a:fillRef idx="0"/>
          <a:effectRef idx="0"/>
          <a:fontRef idx="minor"/>
        </p:style>
        <p:txBody>
          <a:bodyPr lIns="90000" rIns="90000" tIns="91440" bIns="91440"/>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2400" spc="-1" strike="noStrike">
                <a:solidFill>
                  <a:srgbClr val="000000"/>
                </a:solidFill>
                <a:uFill>
                  <a:solidFill>
                    <a:srgbClr val="ffffff"/>
                  </a:solidFill>
                </a:uFill>
                <a:latin typeface="Arial"/>
                <a:ea typeface="Calibri"/>
              </a:rPr>
              <a:t>LEMBRETE</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2400" spc="-1" strike="noStrike">
                <a:solidFill>
                  <a:srgbClr val="000000"/>
                </a:solidFill>
                <a:uFill>
                  <a:solidFill>
                    <a:srgbClr val="ffffff"/>
                  </a:solidFill>
                </a:uFill>
                <a:latin typeface="Arial"/>
                <a:ea typeface="Calibri"/>
              </a:rPr>
              <a:t>MAIS IMPORTANTE QUE ACERTAR O DIAGNÓSTICO É COMPREENDER A SITUAÇÃO EM SUAS VÁRIAS FACETAS</a:t>
            </a:r>
            <a:endParaRPr b="0" lang="pt-BR" sz="1800" spc="-1" strike="noStrike">
              <a:solidFill>
                <a:srgbClr val="000000"/>
              </a:solidFill>
              <a:uFill>
                <a:solidFill>
                  <a:srgbClr val="ffffff"/>
                </a:solidFill>
              </a:uFill>
              <a:latin typeface="Arial"/>
            </a:endParaRPr>
          </a:p>
        </p:txBody>
      </p:sp>
      <p:pic>
        <p:nvPicPr>
          <p:cNvPr id="138" name="Imagem 1" descr=""/>
          <p:cNvPicPr/>
          <p:nvPr/>
        </p:nvPicPr>
        <p:blipFill>
          <a:blip r:embed="rId2"/>
          <a:stretch/>
        </p:blipFill>
        <p:spPr>
          <a:xfrm>
            <a:off x="8208000" y="378000"/>
            <a:ext cx="2952000" cy="22140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Google Shape;117;g1e5b769a6a4_1_89" descr=""/>
          <p:cNvPicPr/>
          <p:nvPr/>
        </p:nvPicPr>
        <p:blipFill>
          <a:blip r:embed="rId1"/>
          <a:stretch/>
        </p:blipFill>
        <p:spPr>
          <a:xfrm>
            <a:off x="4923720" y="5865840"/>
            <a:ext cx="2343960" cy="626400"/>
          </a:xfrm>
          <a:prstGeom prst="rect">
            <a:avLst/>
          </a:prstGeom>
          <a:ln>
            <a:noFill/>
          </a:ln>
        </p:spPr>
      </p:pic>
      <p:sp>
        <p:nvSpPr>
          <p:cNvPr id="140" name="CustomShape 1"/>
          <p:cNvSpPr/>
          <p:nvPr/>
        </p:nvSpPr>
        <p:spPr>
          <a:xfrm>
            <a:off x="1685520" y="849240"/>
            <a:ext cx="7245720" cy="2826360"/>
          </a:xfrm>
          <a:prstGeom prst="rect">
            <a:avLst/>
          </a:prstGeom>
          <a:noFill/>
          <a:ln>
            <a:noFill/>
          </a:ln>
        </p:spPr>
        <p:style>
          <a:lnRef idx="0"/>
          <a:fillRef idx="0"/>
          <a:effectRef idx="0"/>
          <a:fontRef idx="minor"/>
        </p:style>
      </p:sp>
      <p:sp>
        <p:nvSpPr>
          <p:cNvPr id="141" name="CustomShape 2"/>
          <p:cNvSpPr/>
          <p:nvPr/>
        </p:nvSpPr>
        <p:spPr>
          <a:xfrm>
            <a:off x="1510560" y="705960"/>
            <a:ext cx="9169920" cy="46857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Arial"/>
              </a:rPr>
              <a:t>A interconsulta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gn="just">
              <a:lnSpc>
                <a:spcPct val="150000"/>
              </a:lnSpc>
            </a:pPr>
            <a:r>
              <a:rPr b="0" lang="pt-BR" sz="1600" spc="-1" strike="noStrike">
                <a:solidFill>
                  <a:srgbClr val="000000"/>
                </a:solidFill>
                <a:uFill>
                  <a:solidFill>
                    <a:srgbClr val="ffffff"/>
                  </a:solidFill>
                </a:uFill>
                <a:latin typeface="Arial"/>
                <a:ea typeface="Arial"/>
              </a:rPr>
              <a:t>É a ação colaborativa entre profissionais de diferentes áreas, que pode ser uma discussão de caso por parte da equipe ou por toda ela até as intervenções, como consultas conjuntas e visitas domiciliares conjuntas.</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gn="just">
              <a:lnSpc>
                <a:spcPct val="150000"/>
              </a:lnSpc>
            </a:pPr>
            <a:r>
              <a:rPr b="0" lang="pt-BR" sz="1600" spc="-1" strike="noStrike">
                <a:solidFill>
                  <a:srgbClr val="000000"/>
                </a:solidFill>
                <a:uFill>
                  <a:solidFill>
                    <a:srgbClr val="ffffff"/>
                  </a:solidFill>
                </a:uFill>
                <a:latin typeface="Arial"/>
                <a:ea typeface="Arial"/>
              </a:rPr>
              <a:t>Permite que se construa uma compreensão integral do processo de saúde e doença, ampliando e estruturando a abordagem psicossocial e a construção de projetos terapêuticos, além de facilitar a troca de conhecimentos, sendo um instrumento potente de educação permanente.</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Google Shape;117;g1e5b769a6a4_1_89" descr=""/>
          <p:cNvPicPr/>
          <p:nvPr/>
        </p:nvPicPr>
        <p:blipFill>
          <a:blip r:embed="rId1"/>
          <a:stretch/>
        </p:blipFill>
        <p:spPr>
          <a:xfrm>
            <a:off x="4923720" y="5865840"/>
            <a:ext cx="2343960" cy="626400"/>
          </a:xfrm>
          <a:prstGeom prst="rect">
            <a:avLst/>
          </a:prstGeom>
          <a:ln>
            <a:noFill/>
          </a:ln>
        </p:spPr>
      </p:pic>
      <p:sp>
        <p:nvSpPr>
          <p:cNvPr id="143" name="CustomShape 1"/>
          <p:cNvSpPr/>
          <p:nvPr/>
        </p:nvSpPr>
        <p:spPr>
          <a:xfrm>
            <a:off x="2127240" y="1126800"/>
            <a:ext cx="7245720" cy="2826360"/>
          </a:xfrm>
          <a:prstGeom prst="rect">
            <a:avLst/>
          </a:prstGeom>
          <a:noFill/>
          <a:ln>
            <a:noFill/>
          </a:ln>
        </p:spPr>
        <p:style>
          <a:lnRef idx="0"/>
          <a:fillRef idx="0"/>
          <a:effectRef idx="0"/>
          <a:fontRef idx="minor"/>
        </p:style>
      </p:sp>
      <p:sp>
        <p:nvSpPr>
          <p:cNvPr id="144" name="CustomShape 2"/>
          <p:cNvSpPr/>
          <p:nvPr/>
        </p:nvSpPr>
        <p:spPr>
          <a:xfrm>
            <a:off x="1815480" y="797400"/>
            <a:ext cx="8365320" cy="26456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Arial"/>
              </a:rPr>
              <a:t>ASPECTOS A SEREM AVALIADOS NA INTERCONSULTA </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O motivo pelo qual aquele caso deve ser discutido: queixa da pessoa X percepção/avaliação da equipe;</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 situação atual;</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Os recursos positivos disponíveis;</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O principal objetivo do cuidado, que é apoiar e aliviar o sofrimento.</a:t>
            </a:r>
            <a:endParaRPr b="0" lang="pt-BR" sz="1800" spc="-1" strike="noStrike">
              <a:solidFill>
                <a:srgbClr val="000000"/>
              </a:solidFill>
              <a:uFill>
                <a:solidFill>
                  <a:srgbClr val="ffffff"/>
                </a:solidFill>
              </a:uFill>
              <a:latin typeface="Arial"/>
            </a:endParaRPr>
          </a:p>
        </p:txBody>
      </p:sp>
      <p:sp>
        <p:nvSpPr>
          <p:cNvPr id="145" name="CustomShape 3"/>
          <p:cNvSpPr/>
          <p:nvPr/>
        </p:nvSpPr>
        <p:spPr>
          <a:xfrm>
            <a:off x="1815480" y="3953880"/>
            <a:ext cx="7841520" cy="1428480"/>
          </a:xfrm>
          <a:prstGeom prst="rect">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p>
            <a:pPr algn="ctr">
              <a:lnSpc>
                <a:spcPct val="150000"/>
              </a:lnSpc>
            </a:pPr>
            <a:r>
              <a:rPr b="0" i="1" lang="pt-BR" sz="1600" spc="-1" strike="noStrike">
                <a:solidFill>
                  <a:srgbClr val="000000"/>
                </a:solidFill>
                <a:uFill>
                  <a:solidFill>
                    <a:srgbClr val="ffffff"/>
                  </a:solidFill>
                </a:uFill>
                <a:latin typeface="Arial"/>
                <a:ea typeface="Arial"/>
              </a:rPr>
              <a:t>“</a:t>
            </a:r>
            <a:r>
              <a:rPr b="0" i="1" lang="pt-BR" sz="1600" spc="-1" strike="noStrike">
                <a:solidFill>
                  <a:srgbClr val="000000"/>
                </a:solidFill>
                <a:uFill>
                  <a:solidFill>
                    <a:srgbClr val="ffffff"/>
                  </a:solidFill>
                </a:uFill>
                <a:latin typeface="Arial"/>
                <a:ea typeface="Arial"/>
              </a:rPr>
              <a:t>As equipes não são responsáveis pela resolução do sofrimento emocional e dos problemas da população sob seus cuidados. Sua função é acompanhar, criando espaços de superação e de reestruturação, utilizando todos os recursos disponíveis.”</a:t>
            </a:r>
            <a:endParaRPr b="0" lang="pt-BR"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Google Shape;117;g1e5b769a6a4_1_89" descr=""/>
          <p:cNvPicPr/>
          <p:nvPr/>
        </p:nvPicPr>
        <p:blipFill>
          <a:blip r:embed="rId1"/>
          <a:stretch/>
        </p:blipFill>
        <p:spPr>
          <a:xfrm>
            <a:off x="4923720" y="5865840"/>
            <a:ext cx="2343960" cy="626400"/>
          </a:xfrm>
          <a:prstGeom prst="rect">
            <a:avLst/>
          </a:prstGeom>
          <a:ln>
            <a:noFill/>
          </a:ln>
        </p:spPr>
      </p:pic>
      <p:sp>
        <p:nvSpPr>
          <p:cNvPr id="147" name="CustomShape 1"/>
          <p:cNvSpPr/>
          <p:nvPr/>
        </p:nvSpPr>
        <p:spPr>
          <a:xfrm>
            <a:off x="1181520" y="726120"/>
            <a:ext cx="9307800" cy="490356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A DISCUSSÃO DE CASOS É UMA FORMA DE INTERCONSULTA</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2000" spc="-1" strike="noStrike">
                <a:solidFill>
                  <a:srgbClr val="000000"/>
                </a:solidFill>
                <a:uFill>
                  <a:solidFill>
                    <a:srgbClr val="ffffff"/>
                  </a:solidFill>
                </a:uFill>
                <a:latin typeface="Arial"/>
                <a:ea typeface="Calibri"/>
              </a:rPr>
              <a:t>Permite uma </a:t>
            </a:r>
            <a:r>
              <a:rPr b="0" lang="pt-BR" sz="2000" spc="-1" strike="noStrike">
                <a:solidFill>
                  <a:srgbClr val="000000"/>
                </a:solidFill>
                <a:uFill>
                  <a:solidFill>
                    <a:srgbClr val="ffffff"/>
                  </a:solidFill>
                </a:uFill>
                <a:latin typeface="Arial"/>
                <a:ea typeface="Arial"/>
              </a:rPr>
              <a:t>análise do caso por diversos ângulos, dentro de uma perspectiva interdisciplinar;</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2000" spc="-1" strike="noStrike">
                <a:solidFill>
                  <a:srgbClr val="000000"/>
                </a:solidFill>
                <a:uFill>
                  <a:solidFill>
                    <a:srgbClr val="ffffff"/>
                  </a:solidFill>
                </a:uFill>
                <a:latin typeface="Arial"/>
                <a:ea typeface="Calibri"/>
              </a:rPr>
              <a:t>Espaço de troca e compartilhamento dos diferentes entendimentos e questionamentos do caso;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2000" spc="-1" strike="noStrike">
                <a:solidFill>
                  <a:srgbClr val="000000"/>
                </a:solidFill>
                <a:uFill>
                  <a:solidFill>
                    <a:srgbClr val="ffffff"/>
                  </a:solidFill>
                </a:uFill>
                <a:latin typeface="Arial"/>
                <a:ea typeface="Calibri"/>
              </a:rPr>
              <a:t>Discussão das dificuldades pessoais dos profissionais com o paciente e sua situação;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2000" spc="-1" strike="noStrike">
                <a:solidFill>
                  <a:srgbClr val="000000"/>
                </a:solidFill>
                <a:uFill>
                  <a:solidFill>
                    <a:srgbClr val="ffffff"/>
                  </a:solidFill>
                </a:uFill>
                <a:latin typeface="Arial"/>
                <a:ea typeface="Calibri"/>
              </a:rPr>
              <a:t>Menor campo de visão;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Google Shape;117;g1e5b769a6a4_1_89" descr=""/>
          <p:cNvPicPr/>
          <p:nvPr/>
        </p:nvPicPr>
        <p:blipFill>
          <a:blip r:embed="rId1"/>
          <a:stretch/>
        </p:blipFill>
        <p:spPr>
          <a:xfrm>
            <a:off x="4923720" y="5865840"/>
            <a:ext cx="2343960" cy="626400"/>
          </a:xfrm>
          <a:prstGeom prst="rect">
            <a:avLst/>
          </a:prstGeom>
          <a:ln>
            <a:noFill/>
          </a:ln>
        </p:spPr>
      </p:pic>
      <p:sp>
        <p:nvSpPr>
          <p:cNvPr id="149" name="CustomShape 1"/>
          <p:cNvSpPr/>
          <p:nvPr/>
        </p:nvSpPr>
        <p:spPr>
          <a:xfrm>
            <a:off x="1767240" y="365040"/>
            <a:ext cx="8516520" cy="471996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Consulta Conjunta</a:t>
            </a:r>
            <a:endParaRPr b="0" lang="pt-BR" sz="1800" spc="-1" strike="noStrike">
              <a:solidFill>
                <a:srgbClr val="000000"/>
              </a:solidFill>
              <a:uFill>
                <a:solidFill>
                  <a:srgbClr val="ffffff"/>
                </a:solidFill>
              </a:uFill>
              <a:latin typeface="Arial"/>
            </a:endParaRPr>
          </a:p>
        </p:txBody>
      </p:sp>
      <p:pic>
        <p:nvPicPr>
          <p:cNvPr id="150" name="Imagem 3" descr=""/>
          <p:cNvPicPr/>
          <p:nvPr/>
        </p:nvPicPr>
        <p:blipFill>
          <a:blip r:embed="rId2"/>
          <a:srcRect l="29053" t="32199" r="10400" b="17022"/>
          <a:stretch/>
        </p:blipFill>
        <p:spPr>
          <a:xfrm>
            <a:off x="1582200" y="1677240"/>
            <a:ext cx="8516520" cy="350280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Google Shape;117;g1e5b769a6a4_1_89" descr=""/>
          <p:cNvPicPr/>
          <p:nvPr/>
        </p:nvPicPr>
        <p:blipFill>
          <a:blip r:embed="rId1"/>
          <a:stretch/>
        </p:blipFill>
        <p:spPr>
          <a:xfrm>
            <a:off x="4923720" y="5865840"/>
            <a:ext cx="2343960" cy="626400"/>
          </a:xfrm>
          <a:prstGeom prst="rect">
            <a:avLst/>
          </a:prstGeom>
          <a:ln>
            <a:noFill/>
          </a:ln>
        </p:spPr>
      </p:pic>
      <p:sp>
        <p:nvSpPr>
          <p:cNvPr id="152" name="CustomShape 1"/>
          <p:cNvSpPr/>
          <p:nvPr/>
        </p:nvSpPr>
        <p:spPr>
          <a:xfrm>
            <a:off x="2013840" y="503280"/>
            <a:ext cx="8136360" cy="466380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ETAPAS DE UMA CONSULTA CONJUNTA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Contato prévio entre as equipes;</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Discussão antes do atendimento;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Explicação do modelo ao usuário;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Solicitação da permissão da consulta conjunta ao usuário (pode haver uma negativa);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A consulta em si;</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Discussão de uma conduta compartilhada após a consulta (não esquecer das condutas não medicamentosas);</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 </a:t>
            </a:r>
            <a:r>
              <a:rPr b="0" lang="pt-BR" sz="1600" spc="-1" strike="noStrike">
                <a:solidFill>
                  <a:srgbClr val="000000"/>
                </a:solidFill>
                <a:uFill>
                  <a:solidFill>
                    <a:srgbClr val="ffffff"/>
                  </a:solidFill>
                </a:uFill>
                <a:latin typeface="Arial"/>
                <a:ea typeface="Calibri"/>
              </a:rPr>
              <a:t>Revisão do caso.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Google Shape;117;g1e5b769a6a4_1_89" descr=""/>
          <p:cNvPicPr/>
          <p:nvPr/>
        </p:nvPicPr>
        <p:blipFill>
          <a:blip r:embed="rId1"/>
          <a:stretch/>
        </p:blipFill>
        <p:spPr>
          <a:xfrm>
            <a:off x="4923720" y="5865840"/>
            <a:ext cx="2343960" cy="626400"/>
          </a:xfrm>
          <a:prstGeom prst="rect">
            <a:avLst/>
          </a:prstGeom>
          <a:ln>
            <a:noFill/>
          </a:ln>
        </p:spPr>
      </p:pic>
      <p:sp>
        <p:nvSpPr>
          <p:cNvPr id="154" name="CustomShape 1"/>
          <p:cNvSpPr/>
          <p:nvPr/>
        </p:nvSpPr>
        <p:spPr>
          <a:xfrm>
            <a:off x="1828800" y="256680"/>
            <a:ext cx="8239320" cy="4827960"/>
          </a:xfrm>
          <a:prstGeom prst="rect">
            <a:avLst/>
          </a:prstGeom>
          <a:noFill/>
          <a:ln>
            <a:noFill/>
          </a:ln>
        </p:spPr>
        <p:style>
          <a:lnRef idx="0"/>
          <a:fillRef idx="0"/>
          <a:effectRef idx="0"/>
          <a:fontRef idx="minor"/>
        </p:style>
        <p:txBody>
          <a:bodyPr lIns="90000" rIns="90000" tIns="91440" bIns="91440"/>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Visita domiciliar conjunta</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nSpc>
                <a:spcPct val="150000"/>
              </a:lnSpc>
            </a:pPr>
            <a:r>
              <a:rPr b="0" lang="pt-BR" sz="1600" spc="-1" strike="noStrike">
                <a:solidFill>
                  <a:srgbClr val="000000"/>
                </a:solidFill>
                <a:uFill>
                  <a:solidFill>
                    <a:srgbClr val="ffffff"/>
                  </a:solidFill>
                </a:uFill>
                <a:latin typeface="Arial"/>
                <a:ea typeface="Calibri"/>
              </a:rPr>
              <a:t>A visita domiciliar se assemelha em diversos aspectos à consulta conjunta, porém:</a:t>
            </a:r>
            <a:endParaRPr b="0" lang="pt-BR" sz="1800" spc="-1" strike="noStrike">
              <a:solidFill>
                <a:srgbClr val="000000"/>
              </a:solidFill>
              <a:uFill>
                <a:solidFill>
                  <a:srgbClr val="ffffff"/>
                </a:solidFill>
              </a:uFill>
              <a:latin typeface="Arial"/>
            </a:endParaRPr>
          </a:p>
          <a:p>
            <a:pPr>
              <a:lnSpc>
                <a:spcPct val="150000"/>
              </a:lnSpc>
            </a:pPr>
            <a:endParaRPr b="0" lang="pt-BR" sz="1800" spc="-1" strike="noStrike">
              <a:solidFill>
                <a:srgbClr val="000000"/>
              </a:solidFill>
              <a:uFill>
                <a:solidFill>
                  <a:srgbClr val="ffffff"/>
                </a:solidFill>
              </a:uFill>
              <a:latin typeface="Arial"/>
            </a:endParaRPr>
          </a:p>
          <a:p>
            <a:pPr marL="343080" indent="-34236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Calibri"/>
              </a:rPr>
              <a:t>Exige maior habilidade de comunicação e adaptabilidade cultural por parte das equipes;</a:t>
            </a:r>
            <a:endParaRPr b="0" lang="pt-BR" sz="1800" spc="-1" strike="noStrike">
              <a:solidFill>
                <a:srgbClr val="000000"/>
              </a:solidFill>
              <a:uFill>
                <a:solidFill>
                  <a:srgbClr val="ffffff"/>
                </a:solidFill>
              </a:uFill>
              <a:latin typeface="Arial"/>
            </a:endParaRPr>
          </a:p>
          <a:p>
            <a:pPr marL="343080" indent="-34236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Calibri"/>
              </a:rPr>
              <a:t>Promove um número maior de pistas na condução de um caso.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Google Shape;117;g1e5b769a6a4_1_89" descr=""/>
          <p:cNvPicPr/>
          <p:nvPr/>
        </p:nvPicPr>
        <p:blipFill>
          <a:blip r:embed="rId1"/>
          <a:stretch/>
        </p:blipFill>
        <p:spPr>
          <a:xfrm>
            <a:off x="4923720" y="5865840"/>
            <a:ext cx="2343960" cy="626400"/>
          </a:xfrm>
          <a:prstGeom prst="rect">
            <a:avLst/>
          </a:prstGeom>
          <a:ln>
            <a:noFill/>
          </a:ln>
        </p:spPr>
      </p:pic>
      <p:sp>
        <p:nvSpPr>
          <p:cNvPr id="156" name="CustomShape 1"/>
          <p:cNvSpPr/>
          <p:nvPr/>
        </p:nvSpPr>
        <p:spPr>
          <a:xfrm>
            <a:off x="1756800" y="695160"/>
            <a:ext cx="8403480" cy="462600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Contato à distância: o uso do telefone e de outras </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tecnologias de comunicação</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2000" spc="-1" strike="noStrike">
                <a:solidFill>
                  <a:srgbClr val="000000"/>
                </a:solidFill>
                <a:uFill>
                  <a:solidFill>
                    <a:srgbClr val="ffffff"/>
                  </a:solidFill>
                </a:uFill>
                <a:latin typeface="Arial"/>
                <a:ea typeface="Calibri"/>
              </a:rPr>
              <a:t>Contato telefônico com o serviço ou profissional de referência sobre um caso ou dúvidas relacionadas aos serviços de saúde mental.</a:t>
            </a:r>
            <a:endParaRPr b="0" lang="pt-BR"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Google Shape;117;g1e5b769a6a4_1_89" descr=""/>
          <p:cNvPicPr/>
          <p:nvPr/>
        </p:nvPicPr>
        <p:blipFill>
          <a:blip r:embed="rId1"/>
          <a:stretch/>
        </p:blipFill>
        <p:spPr>
          <a:xfrm>
            <a:off x="4923720" y="5865840"/>
            <a:ext cx="2343960" cy="626400"/>
          </a:xfrm>
          <a:prstGeom prst="rect">
            <a:avLst/>
          </a:prstGeom>
          <a:ln>
            <a:noFill/>
          </a:ln>
        </p:spPr>
      </p:pic>
      <p:sp>
        <p:nvSpPr>
          <p:cNvPr id="158" name="CustomShape 1"/>
          <p:cNvSpPr/>
          <p:nvPr/>
        </p:nvSpPr>
        <p:spPr>
          <a:xfrm>
            <a:off x="2127240" y="1126800"/>
            <a:ext cx="7245720" cy="2826360"/>
          </a:xfrm>
          <a:prstGeom prst="rect">
            <a:avLst/>
          </a:prstGeom>
          <a:noFill/>
          <a:ln>
            <a:noFill/>
          </a:ln>
        </p:spPr>
        <p:style>
          <a:lnRef idx="0"/>
          <a:fillRef idx="0"/>
          <a:effectRef idx="0"/>
          <a:fontRef idx="minor"/>
        </p:style>
      </p:sp>
      <p:pic>
        <p:nvPicPr>
          <p:cNvPr id="159" name="Imagem 1" descr=""/>
          <p:cNvPicPr/>
          <p:nvPr/>
        </p:nvPicPr>
        <p:blipFill>
          <a:blip r:embed="rId2"/>
          <a:stretch/>
        </p:blipFill>
        <p:spPr>
          <a:xfrm>
            <a:off x="2857680" y="1285920"/>
            <a:ext cx="6476400" cy="4285440"/>
          </a:xfrm>
          <a:prstGeom prst="rect">
            <a:avLst/>
          </a:prstGeom>
          <a:ln>
            <a:noFill/>
          </a:ln>
        </p:spPr>
      </p:pic>
      <p:sp>
        <p:nvSpPr>
          <p:cNvPr id="160" name="CustomShape 2"/>
          <p:cNvSpPr/>
          <p:nvPr/>
        </p:nvSpPr>
        <p:spPr>
          <a:xfrm>
            <a:off x="2472840" y="498600"/>
            <a:ext cx="724572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Arial"/>
              </a:rPr>
              <a:t>Genograma</a:t>
            </a:r>
            <a:endParaRPr b="0" lang="pt-BR"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Google Shape;117;g1e5b769a6a4_1_89" descr=""/>
          <p:cNvPicPr/>
          <p:nvPr/>
        </p:nvPicPr>
        <p:blipFill>
          <a:blip r:embed="rId1"/>
          <a:stretch/>
        </p:blipFill>
        <p:spPr>
          <a:xfrm>
            <a:off x="4923720" y="5865840"/>
            <a:ext cx="2343960" cy="626400"/>
          </a:xfrm>
          <a:prstGeom prst="rect">
            <a:avLst/>
          </a:prstGeom>
          <a:ln>
            <a:noFill/>
          </a:ln>
        </p:spPr>
      </p:pic>
      <p:sp>
        <p:nvSpPr>
          <p:cNvPr id="162" name="CustomShape 1"/>
          <p:cNvSpPr/>
          <p:nvPr/>
        </p:nvSpPr>
        <p:spPr>
          <a:xfrm>
            <a:off x="2127240" y="1126800"/>
            <a:ext cx="7245720" cy="2826360"/>
          </a:xfrm>
          <a:prstGeom prst="rect">
            <a:avLst/>
          </a:prstGeom>
          <a:noFill/>
          <a:ln>
            <a:noFill/>
          </a:ln>
        </p:spPr>
        <p:style>
          <a:lnRef idx="0"/>
          <a:fillRef idx="0"/>
          <a:effectRef idx="0"/>
          <a:fontRef idx="minor"/>
        </p:style>
      </p:sp>
      <p:sp>
        <p:nvSpPr>
          <p:cNvPr id="163" name="CustomShape 2"/>
          <p:cNvSpPr/>
          <p:nvPr/>
        </p:nvSpPr>
        <p:spPr>
          <a:xfrm>
            <a:off x="2127240" y="582120"/>
            <a:ext cx="789372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Arial"/>
              </a:rPr>
              <a:t>Ecomapa: Avalia as relações familiares com o meio social</a:t>
            </a:r>
            <a:endParaRPr b="0" lang="pt-BR" sz="1800" spc="-1" strike="noStrike">
              <a:solidFill>
                <a:srgbClr val="000000"/>
              </a:solidFill>
              <a:uFill>
                <a:solidFill>
                  <a:srgbClr val="ffffff"/>
                </a:solidFill>
              </a:uFill>
              <a:latin typeface="Arial"/>
            </a:endParaRPr>
          </a:p>
        </p:txBody>
      </p:sp>
      <p:pic>
        <p:nvPicPr>
          <p:cNvPr id="164" name="Picture 7" descr=""/>
          <p:cNvPicPr/>
          <p:nvPr/>
        </p:nvPicPr>
        <p:blipFill>
          <a:blip r:embed="rId2"/>
          <a:stretch/>
        </p:blipFill>
        <p:spPr>
          <a:xfrm>
            <a:off x="2315880" y="1452960"/>
            <a:ext cx="6868800" cy="4102920"/>
          </a:xfrm>
          <a:prstGeom prst="rect">
            <a:avLst/>
          </a:prstGeom>
          <a:ln w="28440">
            <a:solidFill>
              <a:schemeClr val="tx1"/>
            </a:solidFill>
            <a:round/>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Google Shape;92;g1e955fa37de_0_0" descr=""/>
          <p:cNvPicPr/>
          <p:nvPr/>
        </p:nvPicPr>
        <p:blipFill>
          <a:blip r:embed="rId1"/>
          <a:srcRect l="0" t="18457" r="0" b="28219"/>
          <a:stretch/>
        </p:blipFill>
        <p:spPr>
          <a:xfrm>
            <a:off x="4680" y="1249920"/>
            <a:ext cx="12191400" cy="36597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Google Shape;117;g1e5b769a6a4_1_89" descr=""/>
          <p:cNvPicPr/>
          <p:nvPr/>
        </p:nvPicPr>
        <p:blipFill>
          <a:blip r:embed="rId1"/>
          <a:stretch/>
        </p:blipFill>
        <p:spPr>
          <a:xfrm>
            <a:off x="4923720" y="5865840"/>
            <a:ext cx="2343960" cy="626400"/>
          </a:xfrm>
          <a:prstGeom prst="rect">
            <a:avLst/>
          </a:prstGeom>
          <a:ln>
            <a:noFill/>
          </a:ln>
        </p:spPr>
      </p:pic>
      <p:sp>
        <p:nvSpPr>
          <p:cNvPr id="166" name="CustomShape 1"/>
          <p:cNvSpPr/>
          <p:nvPr/>
        </p:nvSpPr>
        <p:spPr>
          <a:xfrm>
            <a:off x="2127240" y="1126800"/>
            <a:ext cx="7245720" cy="2826360"/>
          </a:xfrm>
          <a:prstGeom prst="rect">
            <a:avLst/>
          </a:prstGeom>
          <a:noFill/>
          <a:ln>
            <a:noFill/>
          </a:ln>
        </p:spPr>
        <p:style>
          <a:lnRef idx="0"/>
          <a:fillRef idx="0"/>
          <a:effectRef idx="0"/>
          <a:fontRef idx="minor"/>
        </p:style>
      </p:sp>
      <p:pic>
        <p:nvPicPr>
          <p:cNvPr id="167" name="Imagem 1" descr=""/>
          <p:cNvPicPr/>
          <p:nvPr/>
        </p:nvPicPr>
        <p:blipFill>
          <a:blip r:embed="rId2"/>
          <a:stretch/>
        </p:blipFill>
        <p:spPr>
          <a:xfrm>
            <a:off x="1927800" y="160200"/>
            <a:ext cx="8047800" cy="532368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Google Shape;117;g1e5b769a6a4_1_89" descr=""/>
          <p:cNvPicPr/>
          <p:nvPr/>
        </p:nvPicPr>
        <p:blipFill>
          <a:blip r:embed="rId1"/>
          <a:stretch/>
        </p:blipFill>
        <p:spPr>
          <a:xfrm>
            <a:off x="4923720" y="5865840"/>
            <a:ext cx="2343960" cy="626400"/>
          </a:xfrm>
          <a:prstGeom prst="rect">
            <a:avLst/>
          </a:prstGeom>
          <a:ln>
            <a:noFill/>
          </a:ln>
        </p:spPr>
      </p:pic>
      <p:sp>
        <p:nvSpPr>
          <p:cNvPr id="169" name="CustomShape 1"/>
          <p:cNvSpPr/>
          <p:nvPr/>
        </p:nvSpPr>
        <p:spPr>
          <a:xfrm>
            <a:off x="1849320" y="365040"/>
            <a:ext cx="8352000" cy="426780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INTERVENÇÕES EM SAÚDE MENTAL NA ATENÇÃO PRIMÁRIA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gn="just">
              <a:lnSpc>
                <a:spcPct val="150000"/>
              </a:lnSpc>
            </a:pPr>
            <a:r>
              <a:rPr b="0" lang="pt-BR" sz="1600" spc="-1" strike="noStrike">
                <a:solidFill>
                  <a:srgbClr val="000000"/>
                </a:solidFill>
                <a:uFill>
                  <a:solidFill>
                    <a:srgbClr val="ffffff"/>
                  </a:solidFill>
                </a:uFill>
                <a:latin typeface="Arial"/>
                <a:ea typeface="Arial"/>
              </a:rPr>
              <a:t>Desde a escuta do paciente, por meio de um acolhimento bem feito, até o plano de cuidado, profissionais da APS são fonte de intervenção efetiva. Assim como os profissionais da atenção especializada, cada um de nós se torna recurso terapêutico no cuidado em saúde mental.</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gn="just">
              <a:lnSpc>
                <a:spcPct val="150000"/>
              </a:lnSpc>
            </a:pPr>
            <a:r>
              <a:rPr b="0" lang="pt-BR" sz="1600" spc="-1" strike="noStrike">
                <a:solidFill>
                  <a:srgbClr val="000000"/>
                </a:solidFill>
                <a:uFill>
                  <a:solidFill>
                    <a:srgbClr val="ffffff"/>
                  </a:solidFill>
                </a:uFill>
                <a:latin typeface="Arial"/>
                <a:ea typeface="Arial"/>
              </a:rPr>
              <a:t>Para tanto, a atuação dos profissionais da atenção primária em conjunto com os profissionais especialistas em saúde mental pode ser determinante para o sucesso terapêutico e a segurança dos profissionais da APS.</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gn="just">
              <a:lnSpc>
                <a:spcPct val="150000"/>
              </a:lnSpc>
            </a:pPr>
            <a:r>
              <a:rPr b="0" lang="pt-BR" sz="1600" spc="-1" strike="noStrike">
                <a:solidFill>
                  <a:srgbClr val="000000"/>
                </a:solidFill>
                <a:uFill>
                  <a:solidFill>
                    <a:srgbClr val="ffffff"/>
                  </a:solidFill>
                </a:uFill>
                <a:latin typeface="Arial"/>
                <a:ea typeface="Arial"/>
              </a:rPr>
              <a:t>No entanto, os desafios são grandes. A identificação e a discussão dessas dificuldades devem ser feitas juntamente com esses profissionais em encontros matriciais ou em outras atividades de educação permanente da equipe.</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838080" y="365040"/>
            <a:ext cx="10514880" cy="671760"/>
          </a:xfrm>
          <a:prstGeom prst="rect">
            <a:avLst/>
          </a:prstGeom>
          <a:noFill/>
          <a:ln>
            <a:noFill/>
          </a:ln>
        </p:spPr>
        <p:style>
          <a:lnRef idx="0"/>
          <a:fillRef idx="0"/>
          <a:effectRef idx="0"/>
          <a:fontRef idx="minor"/>
        </p:style>
        <p:txBody>
          <a:bodyPr lIns="90000" rIns="90000" tIns="45000" bIns="45000" anchor="ctr"/>
          <a:p>
            <a:r>
              <a:rPr b="1" lang="pt-BR" sz="2000" spc="-1" strike="noStrike">
                <a:solidFill>
                  <a:srgbClr val="000000"/>
                </a:solidFill>
                <a:uFill>
                  <a:solidFill>
                    <a:srgbClr val="ffffff"/>
                  </a:solidFill>
                </a:uFill>
                <a:latin typeface="Arial"/>
                <a:ea typeface="Calibri"/>
              </a:rPr>
              <a:t>INTERVENÇÕES EM SAÚDE MENTAL NA ATENÇÃO PRIMÁRIA</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p:txBody>
      </p:sp>
      <p:sp>
        <p:nvSpPr>
          <p:cNvPr id="171" name="CustomShape 2"/>
          <p:cNvSpPr/>
          <p:nvPr/>
        </p:nvSpPr>
        <p:spPr>
          <a:xfrm>
            <a:off x="930600" y="1153080"/>
            <a:ext cx="10514880" cy="4350600"/>
          </a:xfrm>
          <a:prstGeom prst="rect">
            <a:avLst/>
          </a:prstGeom>
          <a:noFill/>
          <a:ln>
            <a:noFill/>
          </a:ln>
        </p:spPr>
        <p:style>
          <a:lnRef idx="0"/>
          <a:fillRef idx="0"/>
          <a:effectRef idx="0"/>
          <a:fontRef idx="minor"/>
        </p:style>
        <p:txBody>
          <a:bodyPr lIns="90000" rIns="90000" tIns="45000" bIns="45000"/>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Acolhimento e vinculação;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Calibri"/>
              </a:rPr>
              <a:t>Mapeamento e parcerias com grupos ofertados na comunidade (igreja, associação de moradores, escolas profissionalizantes, ONG´s);</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343080" indent="-342360">
              <a:lnSpc>
                <a:spcPct val="10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Criação de grupos em saúde mental na APS.</a:t>
            </a:r>
            <a:endParaRPr b="0" lang="pt-BR" sz="1800" spc="-1" strike="noStrike">
              <a:solidFill>
                <a:srgbClr val="000000"/>
              </a:solidFill>
              <a:uFill>
                <a:solidFill>
                  <a:srgbClr val="ffffff"/>
                </a:solidFill>
              </a:uFill>
              <a:latin typeface="Arial"/>
            </a:endParaRPr>
          </a:p>
          <a:p>
            <a:pPr>
              <a:lnSpc>
                <a:spcPct val="90000"/>
              </a:lnSpc>
              <a:spcBef>
                <a:spcPts val="1001"/>
              </a:spcBef>
            </a:pPr>
            <a:endParaRPr b="0" lang="pt-BR" sz="1800" spc="-1" strike="noStrike">
              <a:solidFill>
                <a:srgbClr val="000000"/>
              </a:solidFill>
              <a:uFill>
                <a:solidFill>
                  <a:srgbClr val="ffffff"/>
                </a:solidFill>
              </a:uFill>
              <a:latin typeface="Arial"/>
            </a:endParaRPr>
          </a:p>
        </p:txBody>
      </p:sp>
      <p:pic>
        <p:nvPicPr>
          <p:cNvPr id="172" name="Imagem 3" descr=""/>
          <p:cNvPicPr/>
          <p:nvPr/>
        </p:nvPicPr>
        <p:blipFill>
          <a:blip r:embed="rId1"/>
          <a:srcRect l="42697" t="26765" r="19689" b="52773"/>
          <a:stretch/>
        </p:blipFill>
        <p:spPr>
          <a:xfrm>
            <a:off x="2043000" y="1153080"/>
            <a:ext cx="8105760" cy="218520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Google Shape;117;g1e5b769a6a4_1_89" descr=""/>
          <p:cNvPicPr/>
          <p:nvPr/>
        </p:nvPicPr>
        <p:blipFill>
          <a:blip r:embed="rId1"/>
          <a:stretch/>
        </p:blipFill>
        <p:spPr>
          <a:xfrm>
            <a:off x="4923720" y="5865840"/>
            <a:ext cx="2343960" cy="626400"/>
          </a:xfrm>
          <a:prstGeom prst="rect">
            <a:avLst/>
          </a:prstGeom>
          <a:ln>
            <a:noFill/>
          </a:ln>
        </p:spPr>
      </p:pic>
      <p:sp>
        <p:nvSpPr>
          <p:cNvPr id="174" name="CustomShape 1"/>
          <p:cNvSpPr/>
          <p:nvPr/>
        </p:nvSpPr>
        <p:spPr>
          <a:xfrm>
            <a:off x="1674720" y="365040"/>
            <a:ext cx="8742600" cy="492552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INTERVENÇÕES EM SAÚDE MENTAL NA ATENÇÃO PRIMÁRIA</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Acolhimento e vinculação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r>
              <a:rPr b="0" lang="pt-BR" sz="1600" spc="-1" strike="noStrike">
                <a:solidFill>
                  <a:srgbClr val="000000"/>
                </a:solidFill>
                <a:uFill>
                  <a:solidFill>
                    <a:srgbClr val="ffffff"/>
                  </a:solidFill>
                </a:uFill>
                <a:latin typeface="Arial"/>
                <a:ea typeface="Arial"/>
              </a:rPr>
              <a:t>Bastante utilizado na APS, o acolhimento em si, já é uma intervenção em saúde mental. O acolhimento tem como objetivo o estabelecimento de vínculo e resolubilidade.</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
        <p:nvSpPr>
          <p:cNvPr id="175" name="CustomShape 2"/>
          <p:cNvSpPr/>
          <p:nvPr/>
        </p:nvSpPr>
        <p:spPr>
          <a:xfrm>
            <a:off x="2671200" y="2106360"/>
            <a:ext cx="6635520" cy="3260160"/>
          </a:xfrm>
          <a:prstGeom prst="rect">
            <a:avLst/>
          </a:prstGeom>
          <a:noFill/>
          <a:ln>
            <a:noFill/>
          </a:ln>
        </p:spPr>
        <p:style>
          <a:lnRef idx="0"/>
          <a:fillRef idx="0"/>
          <a:effectRef idx="0"/>
          <a:fontRef idx="minor"/>
        </p:style>
        <p:txBody>
          <a:bodyPr lIns="90000" rIns="90000" tIns="46800" bIns="46800"/>
          <a:p>
            <a:pPr>
              <a:lnSpc>
                <a:spcPct val="100000"/>
              </a:lnSpc>
            </a:pPr>
            <a:r>
              <a:rPr b="0" lang="pt-BR" sz="1500" spc="-1" strike="noStrike">
                <a:solidFill>
                  <a:srgbClr val="000000"/>
                </a:solidFill>
                <a:uFill>
                  <a:solidFill>
                    <a:srgbClr val="ffffff"/>
                  </a:solidFill>
                </a:uFill>
                <a:latin typeface="Arial"/>
                <a:ea typeface="Microsoft YaHei"/>
              </a:rPr>
              <a:t> </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r>
              <a:rPr b="1" lang="pt-BR" sz="1600" spc="-1" strike="noStrike">
                <a:solidFill>
                  <a:srgbClr val="000000"/>
                </a:solidFill>
                <a:uFill>
                  <a:solidFill>
                    <a:srgbClr val="ffffff"/>
                  </a:solidFill>
                </a:uFill>
                <a:latin typeface="Arial"/>
                <a:ea typeface="Microsoft YaHei"/>
              </a:rPr>
              <a:t> </a:t>
            </a:r>
            <a:r>
              <a:rPr b="1" lang="pt-BR" sz="1600" spc="-1" strike="noStrike">
                <a:solidFill>
                  <a:srgbClr val="000000"/>
                </a:solidFill>
                <a:uFill>
                  <a:solidFill>
                    <a:srgbClr val="ffffff"/>
                  </a:solidFill>
                </a:uFill>
                <a:latin typeface="Arial"/>
                <a:ea typeface="Microsoft YaHei"/>
              </a:rPr>
              <a:t>Pilares da ação terapêutica do vínculo:</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just">
              <a:lnSpc>
                <a:spcPct val="107000"/>
              </a:lnSpc>
            </a:pPr>
            <a:r>
              <a:rPr b="0" lang="pt-BR" sz="1600" spc="-1" strike="noStrike">
                <a:solidFill>
                  <a:srgbClr val="000000"/>
                </a:solidFill>
                <a:uFill>
                  <a:solidFill>
                    <a:srgbClr val="ffffff"/>
                  </a:solidFill>
                </a:uFill>
                <a:latin typeface="Arial"/>
                <a:ea typeface="Microsoft YaHei"/>
              </a:rPr>
              <a:t>- O acolhimento </a:t>
            </a:r>
            <a:endParaRPr b="0" lang="pt-BR" sz="1800" spc="-1" strike="noStrike">
              <a:solidFill>
                <a:srgbClr val="000000"/>
              </a:solidFill>
              <a:uFill>
                <a:solidFill>
                  <a:srgbClr val="ffffff"/>
                </a:solidFill>
              </a:uFill>
              <a:latin typeface="Arial"/>
            </a:endParaRPr>
          </a:p>
          <a:p>
            <a:pPr algn="just">
              <a:lnSpc>
                <a:spcPct val="107000"/>
              </a:lnSpc>
            </a:pPr>
            <a:r>
              <a:rPr b="0" lang="pt-BR" sz="1600" spc="-1" strike="noStrike">
                <a:solidFill>
                  <a:srgbClr val="000000"/>
                </a:solidFill>
                <a:uFill>
                  <a:solidFill>
                    <a:srgbClr val="ffffff"/>
                  </a:solidFill>
                </a:uFill>
                <a:latin typeface="Arial"/>
                <a:ea typeface="Microsoft YaHei"/>
              </a:rPr>
              <a:t>- A escuta </a:t>
            </a:r>
            <a:endParaRPr b="0" lang="pt-BR" sz="1800" spc="-1" strike="noStrike">
              <a:solidFill>
                <a:srgbClr val="000000"/>
              </a:solidFill>
              <a:uFill>
                <a:solidFill>
                  <a:srgbClr val="ffffff"/>
                </a:solidFill>
              </a:uFill>
              <a:latin typeface="Arial"/>
            </a:endParaRPr>
          </a:p>
          <a:p>
            <a:pPr algn="just">
              <a:lnSpc>
                <a:spcPct val="107000"/>
              </a:lnSpc>
            </a:pPr>
            <a:r>
              <a:rPr b="0" lang="pt-BR" sz="1600" spc="-1" strike="noStrike">
                <a:solidFill>
                  <a:srgbClr val="000000"/>
                </a:solidFill>
                <a:uFill>
                  <a:solidFill>
                    <a:srgbClr val="ffffff"/>
                  </a:solidFill>
                </a:uFill>
                <a:latin typeface="Arial"/>
                <a:ea typeface="Microsoft YaHei"/>
              </a:rPr>
              <a:t>- O suporte </a:t>
            </a:r>
            <a:endParaRPr b="0" lang="pt-BR" sz="1800" spc="-1" strike="noStrike">
              <a:solidFill>
                <a:srgbClr val="000000"/>
              </a:solidFill>
              <a:uFill>
                <a:solidFill>
                  <a:srgbClr val="ffffff"/>
                </a:solidFill>
              </a:uFill>
              <a:latin typeface="Arial"/>
            </a:endParaRPr>
          </a:p>
          <a:p>
            <a:pPr algn="just">
              <a:lnSpc>
                <a:spcPct val="107000"/>
              </a:lnSpc>
              <a:spcAft>
                <a:spcPts val="799"/>
              </a:spcAft>
            </a:pPr>
            <a:r>
              <a:rPr b="0" lang="pt-BR" sz="1600" spc="-1" strike="noStrike">
                <a:solidFill>
                  <a:srgbClr val="000000"/>
                </a:solidFill>
                <a:uFill>
                  <a:solidFill>
                    <a:srgbClr val="ffffff"/>
                  </a:solidFill>
                </a:uFill>
                <a:latin typeface="Arial"/>
                <a:ea typeface="Microsoft YaHei"/>
              </a:rPr>
              <a:t>- O esclarecimento </a:t>
            </a:r>
            <a:endParaRPr b="0" lang="pt-BR" sz="1800" spc="-1" strike="noStrike">
              <a:solidFill>
                <a:srgbClr val="000000"/>
              </a:solidFill>
              <a:uFill>
                <a:solidFill>
                  <a:srgbClr val="ffffff"/>
                </a:solidFill>
              </a:uFill>
              <a:latin typeface="Arial"/>
            </a:endParaRPr>
          </a:p>
          <a:p>
            <a:pPr algn="ctr">
              <a:lnSpc>
                <a:spcPct val="100000"/>
              </a:lnSpc>
            </a:pPr>
            <a:r>
              <a:rPr b="1" lang="pt-BR" sz="1400" spc="-1" strike="noStrike">
                <a:solidFill>
                  <a:srgbClr val="000000"/>
                </a:solidFill>
                <a:uFill>
                  <a:solidFill>
                    <a:srgbClr val="ffffff"/>
                  </a:solidFill>
                </a:uFill>
                <a:latin typeface="Arial"/>
                <a:ea typeface="Microsoft YaHei"/>
              </a:rPr>
              <a:t> </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p:txBody>
      </p:sp>
      <p:pic>
        <p:nvPicPr>
          <p:cNvPr id="176" name="Picture 7" descr=""/>
          <p:cNvPicPr/>
          <p:nvPr/>
        </p:nvPicPr>
        <p:blipFill>
          <a:blip r:embed="rId2"/>
          <a:stretch/>
        </p:blipFill>
        <p:spPr>
          <a:xfrm>
            <a:off x="5598360" y="3331080"/>
            <a:ext cx="2842200" cy="184320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Google Shape;117;g1e5b769a6a4_1_89" descr=""/>
          <p:cNvPicPr/>
          <p:nvPr/>
        </p:nvPicPr>
        <p:blipFill>
          <a:blip r:embed="rId1"/>
          <a:stretch/>
        </p:blipFill>
        <p:spPr>
          <a:xfrm>
            <a:off x="4923720" y="5865840"/>
            <a:ext cx="2343960" cy="626400"/>
          </a:xfrm>
          <a:prstGeom prst="rect">
            <a:avLst/>
          </a:prstGeom>
          <a:ln>
            <a:noFill/>
          </a:ln>
        </p:spPr>
      </p:pic>
      <p:sp>
        <p:nvSpPr>
          <p:cNvPr id="178" name="CustomShape 1"/>
          <p:cNvSpPr/>
          <p:nvPr/>
        </p:nvSpPr>
        <p:spPr>
          <a:xfrm>
            <a:off x="2127240" y="1126800"/>
            <a:ext cx="7245720" cy="2826360"/>
          </a:xfrm>
          <a:prstGeom prst="rect">
            <a:avLst/>
          </a:prstGeom>
          <a:noFill/>
          <a:ln>
            <a:noFill/>
          </a:ln>
        </p:spPr>
        <p:style>
          <a:lnRef idx="0"/>
          <a:fillRef idx="0"/>
          <a:effectRef idx="0"/>
          <a:fontRef idx="minor"/>
        </p:style>
      </p:sp>
      <p:sp>
        <p:nvSpPr>
          <p:cNvPr id="179" name="CustomShape 2"/>
          <p:cNvSpPr/>
          <p:nvPr/>
        </p:nvSpPr>
        <p:spPr>
          <a:xfrm>
            <a:off x="838080" y="532800"/>
            <a:ext cx="10514880" cy="836280"/>
          </a:xfrm>
          <a:prstGeom prst="rect">
            <a:avLst/>
          </a:prstGeom>
          <a:noFill/>
          <a:ln>
            <a:noFill/>
          </a:ln>
        </p:spPr>
        <p:style>
          <a:lnRef idx="0"/>
          <a:fillRef idx="0"/>
          <a:effectRef idx="0"/>
          <a:fontRef idx="minor"/>
        </p:style>
        <p:txBody>
          <a:bodyPr lIns="90000" rIns="90000" tIns="45000" bIns="45000" anchor="ctr"/>
          <a:p>
            <a:r>
              <a:rPr b="1" lang="pt-BR" sz="2000" spc="-1" strike="noStrike">
                <a:solidFill>
                  <a:srgbClr val="000000"/>
                </a:solidFill>
                <a:uFill>
                  <a:solidFill>
                    <a:srgbClr val="ffffff"/>
                  </a:solidFill>
                </a:uFill>
                <a:latin typeface="Arial"/>
                <a:ea typeface="Calibri"/>
              </a:rPr>
              <a:t>INTERVENÇÕES EM SAÚDE MENTAL NA ATENÇÃO PRIMÁRIA</a:t>
            </a:r>
            <a:endParaRPr b="0" lang="pt-BR" sz="1800" spc="-1" strike="noStrike">
              <a:solidFill>
                <a:srgbClr val="000000"/>
              </a:solidFill>
              <a:uFill>
                <a:solidFill>
                  <a:srgbClr val="ffffff"/>
                </a:solidFill>
              </a:uFill>
              <a:latin typeface="Arial"/>
            </a:endParaRPr>
          </a:p>
          <a:p>
            <a:pPr algn="ctr">
              <a:lnSpc>
                <a:spcPct val="100000"/>
              </a:lnSpc>
            </a:pPr>
            <a:r>
              <a:rPr b="0" lang="pt-BR" sz="2200" spc="-1" strike="noStrike">
                <a:solidFill>
                  <a:srgbClr val="000000"/>
                </a:solidFill>
                <a:uFill>
                  <a:solidFill>
                    <a:srgbClr val="ffffff"/>
                  </a:solidFill>
                </a:uFill>
                <a:latin typeface="Arial"/>
                <a:ea typeface="Calibri"/>
              </a:rPr>
              <a:t>A criação de grupos de saúde mental na APS</a:t>
            </a:r>
            <a:endParaRPr b="0" lang="pt-BR" sz="1800" spc="-1" strike="noStrike">
              <a:solidFill>
                <a:srgbClr val="000000"/>
              </a:solidFill>
              <a:uFill>
                <a:solidFill>
                  <a:srgbClr val="ffffff"/>
                </a:solidFill>
              </a:uFill>
              <a:latin typeface="Arial"/>
            </a:endParaRPr>
          </a:p>
        </p:txBody>
      </p:sp>
      <p:sp>
        <p:nvSpPr>
          <p:cNvPr id="180" name="CustomShape 3"/>
          <p:cNvSpPr/>
          <p:nvPr/>
        </p:nvSpPr>
        <p:spPr>
          <a:xfrm>
            <a:off x="838080" y="1514520"/>
            <a:ext cx="10514880" cy="435060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Definir público alvo de acordo com a experiência da equipe;</a:t>
            </a: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Escolher o modelo de grupo (roda de conversa,  arteterapia ou trabalhos manuais, atividades físicas, terapia comunitária, grupo para uso problemático de SPA...). Pode ser realizada uma pesquisa junto a comunidade;</a:t>
            </a: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Definir profissionais que se identifiquem com a proposta e organizar as agendas para a efetividade da ação;</a:t>
            </a: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Divulgação da proposta na unidade;</a:t>
            </a: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Solicitar auxílio da equipe de saúde mental de referência para realização do grupo.</a:t>
            </a:r>
            <a:endParaRPr b="0" lang="pt-BR" sz="18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Google Shape;117;g1e5b769a6a4_1_89" descr=""/>
          <p:cNvPicPr/>
          <p:nvPr/>
        </p:nvPicPr>
        <p:blipFill>
          <a:blip r:embed="rId1"/>
          <a:stretch/>
        </p:blipFill>
        <p:spPr>
          <a:xfrm>
            <a:off x="4923720" y="5865840"/>
            <a:ext cx="2343960" cy="626400"/>
          </a:xfrm>
          <a:prstGeom prst="rect">
            <a:avLst/>
          </a:prstGeom>
          <a:ln>
            <a:noFill/>
          </a:ln>
        </p:spPr>
      </p:pic>
      <p:sp>
        <p:nvSpPr>
          <p:cNvPr id="182" name="CustomShape 1"/>
          <p:cNvSpPr/>
          <p:nvPr/>
        </p:nvSpPr>
        <p:spPr>
          <a:xfrm>
            <a:off x="2127240" y="1054800"/>
            <a:ext cx="7245720" cy="2826360"/>
          </a:xfrm>
          <a:prstGeom prst="rect">
            <a:avLst/>
          </a:prstGeom>
          <a:noFill/>
          <a:ln>
            <a:noFill/>
          </a:ln>
        </p:spPr>
        <p:style>
          <a:lnRef idx="0"/>
          <a:fillRef idx="0"/>
          <a:effectRef idx="0"/>
          <a:fontRef idx="minor"/>
        </p:style>
      </p:sp>
      <p:sp>
        <p:nvSpPr>
          <p:cNvPr id="183" name="CustomShape 2"/>
          <p:cNvSpPr/>
          <p:nvPr/>
        </p:nvSpPr>
        <p:spPr>
          <a:xfrm>
            <a:off x="838080" y="365040"/>
            <a:ext cx="10514880" cy="761040"/>
          </a:xfrm>
          <a:prstGeom prst="rect">
            <a:avLst/>
          </a:prstGeom>
          <a:noFill/>
          <a:ln>
            <a:noFill/>
          </a:ln>
        </p:spPr>
        <p:style>
          <a:lnRef idx="0"/>
          <a:fillRef idx="0"/>
          <a:effectRef idx="0"/>
          <a:fontRef idx="minor"/>
        </p:style>
        <p:txBody>
          <a:bodyPr lIns="90000" rIns="90000" tIns="45000" bIns="45000" anchor="ctr"/>
          <a:p>
            <a:r>
              <a:rPr b="1" lang="pt-BR" sz="2000" spc="-1" strike="noStrike">
                <a:solidFill>
                  <a:srgbClr val="000000"/>
                </a:solidFill>
                <a:uFill>
                  <a:solidFill>
                    <a:srgbClr val="ffffff"/>
                  </a:solidFill>
                </a:uFill>
                <a:latin typeface="Arial"/>
                <a:ea typeface="Calibri"/>
              </a:rPr>
              <a:t>INTERVENÇÕES EM SAÚDE MENTAL NA ATENÇÃO PRIMÁRIA</a:t>
            </a:r>
            <a:endParaRPr b="0" lang="pt-BR" sz="1800" spc="-1" strike="noStrike">
              <a:solidFill>
                <a:srgbClr val="000000"/>
              </a:solidFill>
              <a:uFill>
                <a:solidFill>
                  <a:srgbClr val="ffffff"/>
                </a:solidFill>
              </a:uFill>
              <a:latin typeface="Arial"/>
            </a:endParaRPr>
          </a:p>
          <a:p>
            <a:pPr algn="ctr">
              <a:lnSpc>
                <a:spcPct val="100000"/>
              </a:lnSpc>
            </a:pPr>
            <a:r>
              <a:rPr b="0" lang="pt-BR" sz="2000" spc="-1" strike="noStrike">
                <a:solidFill>
                  <a:srgbClr val="000000"/>
                </a:solidFill>
                <a:uFill>
                  <a:solidFill>
                    <a:srgbClr val="ffffff"/>
                  </a:solidFill>
                </a:uFill>
                <a:latin typeface="Arial"/>
                <a:ea typeface="Calibri"/>
              </a:rPr>
              <a:t>A Terapia Comunitária</a:t>
            </a:r>
            <a:endParaRPr b="0" lang="pt-BR" sz="1800" spc="-1" strike="noStrike">
              <a:solidFill>
                <a:srgbClr val="000000"/>
              </a:solidFill>
              <a:uFill>
                <a:solidFill>
                  <a:srgbClr val="ffffff"/>
                </a:solidFill>
              </a:uFill>
              <a:latin typeface="Arial"/>
            </a:endParaRPr>
          </a:p>
        </p:txBody>
      </p:sp>
      <p:sp>
        <p:nvSpPr>
          <p:cNvPr id="184" name="CustomShape 3"/>
          <p:cNvSpPr/>
          <p:nvPr/>
        </p:nvSpPr>
        <p:spPr>
          <a:xfrm>
            <a:off x="838080" y="1253160"/>
            <a:ext cx="10514880" cy="4350600"/>
          </a:xfrm>
          <a:prstGeom prst="rect">
            <a:avLst/>
          </a:prstGeom>
          <a:noFill/>
          <a:ln>
            <a:noFill/>
          </a:ln>
        </p:spPr>
        <p:style>
          <a:lnRef idx="0"/>
          <a:fillRef idx="0"/>
          <a:effectRef idx="0"/>
          <a:fontRef idx="minor"/>
        </p:style>
        <p:txBody>
          <a:bodyPr lIns="90000" rIns="90000" tIns="45000" bIns="45000"/>
          <a:p>
            <a:pPr marL="114480" algn="just">
              <a:lnSpc>
                <a:spcPct val="150000"/>
              </a:lnSpc>
              <a:spcBef>
                <a:spcPts val="1001"/>
              </a:spcBef>
            </a:pPr>
            <a:r>
              <a:rPr b="0" lang="pt-BR" sz="1900" spc="-1" strike="noStrike">
                <a:solidFill>
                  <a:srgbClr val="000000"/>
                </a:solidFill>
                <a:uFill>
                  <a:solidFill>
                    <a:srgbClr val="ffffff"/>
                  </a:solidFill>
                </a:uFill>
                <a:latin typeface="Arial"/>
                <a:ea typeface="Calibri"/>
              </a:rPr>
              <a:t>É um espaço comunitário em que se procura compartilhar experiências de vida e sabedorias de forma horizontal e circular. Todos tornam-se corresponsáveis na busca de soluções e superação dos desafios do cotidiano, em um ambiente acolhedor e caloroso.</a:t>
            </a:r>
            <a:endParaRPr b="0" lang="pt-BR" sz="1800" spc="-1" strike="noStrike">
              <a:solidFill>
                <a:srgbClr val="000000"/>
              </a:solidFill>
              <a:uFill>
                <a:solidFill>
                  <a:srgbClr val="ffffff"/>
                </a:solidFill>
              </a:uFill>
              <a:latin typeface="Arial"/>
            </a:endParaRPr>
          </a:p>
          <a:p>
            <a:pPr marL="114480" algn="just">
              <a:lnSpc>
                <a:spcPct val="150000"/>
              </a:lnSpc>
              <a:spcBef>
                <a:spcPts val="1001"/>
              </a:spcBef>
            </a:pPr>
            <a:r>
              <a:rPr b="0" lang="pt-BR" sz="1900" spc="-1" strike="noStrike">
                <a:solidFill>
                  <a:srgbClr val="000000"/>
                </a:solidFill>
                <a:uFill>
                  <a:solidFill>
                    <a:srgbClr val="ffffff"/>
                  </a:solidFill>
                </a:uFill>
                <a:latin typeface="Arial"/>
                <a:ea typeface="Calibri"/>
              </a:rPr>
              <a:t>Objetivos:</a:t>
            </a:r>
            <a:endParaRPr b="0" lang="pt-BR" sz="1800" spc="-1" strike="noStrike">
              <a:solidFill>
                <a:srgbClr val="000000"/>
              </a:solidFill>
              <a:uFill>
                <a:solidFill>
                  <a:srgbClr val="ffffff"/>
                </a:solidFill>
              </a:uFill>
              <a:latin typeface="Arial"/>
            </a:endParaRPr>
          </a:p>
          <a:p>
            <a:pPr marL="457200" indent="-342360" algn="just">
              <a:lnSpc>
                <a:spcPct val="150000"/>
              </a:lnSpc>
              <a:spcBef>
                <a:spcPts val="1001"/>
              </a:spcBef>
              <a:buClr>
                <a:srgbClr val="000000"/>
              </a:buClr>
              <a:buFont typeface="Wingdings" charset="2"/>
              <a:buChar char=""/>
            </a:pPr>
            <a:r>
              <a:rPr b="0" lang="pt-BR" sz="1900" spc="-1" strike="noStrike">
                <a:solidFill>
                  <a:srgbClr val="000000"/>
                </a:solidFill>
                <a:uFill>
                  <a:solidFill>
                    <a:srgbClr val="ffffff"/>
                  </a:solidFill>
                </a:uFill>
                <a:latin typeface="Arial"/>
                <a:ea typeface="Calibri"/>
              </a:rPr>
              <a:t>reforçar a dinâmica interna de cada um, para que possa descobrir seus valores, suas potencialidades, de tornar-se mais autônomo;</a:t>
            </a:r>
            <a:endParaRPr b="0" lang="pt-BR" sz="1800" spc="-1" strike="noStrike">
              <a:solidFill>
                <a:srgbClr val="000000"/>
              </a:solidFill>
              <a:uFill>
                <a:solidFill>
                  <a:srgbClr val="ffffff"/>
                </a:solidFill>
              </a:uFill>
              <a:latin typeface="Arial"/>
            </a:endParaRPr>
          </a:p>
          <a:p>
            <a:pPr marL="457200" indent="-342360" algn="just">
              <a:lnSpc>
                <a:spcPct val="150000"/>
              </a:lnSpc>
              <a:spcBef>
                <a:spcPts val="1001"/>
              </a:spcBef>
              <a:buClr>
                <a:srgbClr val="000000"/>
              </a:buClr>
              <a:buFont typeface="Wingdings" charset="2"/>
              <a:buChar char=""/>
            </a:pPr>
            <a:r>
              <a:rPr b="0" lang="pt-BR" sz="1900" spc="-1" strike="noStrike">
                <a:solidFill>
                  <a:srgbClr val="000000"/>
                </a:solidFill>
                <a:uFill>
                  <a:solidFill>
                    <a:srgbClr val="ffffff"/>
                  </a:solidFill>
                </a:uFill>
                <a:latin typeface="Arial"/>
                <a:ea typeface="Calibri"/>
              </a:rPr>
              <a:t>reforçar a autoestima individual e coletiva;</a:t>
            </a:r>
            <a:endParaRPr b="0" lang="pt-BR" sz="1800" spc="-1" strike="noStrike">
              <a:solidFill>
                <a:srgbClr val="000000"/>
              </a:solidFill>
              <a:uFill>
                <a:solidFill>
                  <a:srgbClr val="ffffff"/>
                </a:solidFill>
              </a:uFill>
              <a:latin typeface="Arial"/>
            </a:endParaRPr>
          </a:p>
          <a:p>
            <a:pPr marL="457200" indent="-342360" algn="just">
              <a:lnSpc>
                <a:spcPct val="150000"/>
              </a:lnSpc>
              <a:spcBef>
                <a:spcPts val="1001"/>
              </a:spcBef>
              <a:buClr>
                <a:srgbClr val="000000"/>
              </a:buClr>
              <a:buFont typeface="Wingdings" charset="2"/>
              <a:buChar char=""/>
            </a:pPr>
            <a:r>
              <a:rPr b="0" lang="pt-BR" sz="1900" spc="-1" strike="noStrike">
                <a:solidFill>
                  <a:srgbClr val="000000"/>
                </a:solidFill>
                <a:uFill>
                  <a:solidFill>
                    <a:srgbClr val="ffffff"/>
                  </a:solidFill>
                </a:uFill>
                <a:latin typeface="Arial"/>
                <a:ea typeface="Calibri"/>
              </a:rPr>
              <a:t>valorizar o papel da família e da rede de relações;</a:t>
            </a:r>
            <a:endParaRPr b="0" lang="pt-BR" sz="1800" spc="-1" strike="noStrike">
              <a:solidFill>
                <a:srgbClr val="000000"/>
              </a:solidFill>
              <a:uFill>
                <a:solidFill>
                  <a:srgbClr val="ffffff"/>
                </a:solidFill>
              </a:uFill>
              <a:latin typeface="Arial"/>
            </a:endParaRPr>
          </a:p>
          <a:p>
            <a:pPr marL="457200" indent="-342360" algn="just">
              <a:lnSpc>
                <a:spcPct val="150000"/>
              </a:lnSpc>
              <a:spcBef>
                <a:spcPts val="1001"/>
              </a:spcBef>
              <a:buClr>
                <a:srgbClr val="000000"/>
              </a:buClr>
              <a:buFont typeface="Wingdings" charset="2"/>
              <a:buChar char=""/>
            </a:pPr>
            <a:r>
              <a:rPr b="0" lang="pt-BR" sz="1900" spc="-1" strike="noStrike">
                <a:solidFill>
                  <a:srgbClr val="000000"/>
                </a:solidFill>
                <a:uFill>
                  <a:solidFill>
                    <a:srgbClr val="ffffff"/>
                  </a:solidFill>
                </a:uFill>
                <a:latin typeface="Arial"/>
                <a:ea typeface="Calibri"/>
              </a:rPr>
              <a:t>valorizar todas as práticas culturais; suscitar, em cada pessoa, família e grupo social, o sentimento de união;</a:t>
            </a:r>
            <a:endParaRPr b="0" lang="pt-BR" sz="1800" spc="-1" strike="noStrike">
              <a:solidFill>
                <a:srgbClr val="000000"/>
              </a:solidFill>
              <a:uFill>
                <a:solidFill>
                  <a:srgbClr val="ffffff"/>
                </a:solidFill>
              </a:uFill>
              <a:latin typeface="Arial"/>
            </a:endParaRPr>
          </a:p>
          <a:p>
            <a:pPr marL="457200" indent="-342360" algn="just">
              <a:lnSpc>
                <a:spcPct val="150000"/>
              </a:lnSpc>
              <a:spcBef>
                <a:spcPts val="1001"/>
              </a:spcBef>
              <a:buClr>
                <a:srgbClr val="000000"/>
              </a:buClr>
              <a:buFont typeface="Wingdings" charset="2"/>
              <a:buChar char=""/>
            </a:pPr>
            <a:r>
              <a:rPr b="0" lang="pt-BR" sz="1900" spc="-1" strike="noStrike">
                <a:solidFill>
                  <a:srgbClr val="000000"/>
                </a:solidFill>
                <a:uFill>
                  <a:solidFill>
                    <a:srgbClr val="ffffff"/>
                  </a:solidFill>
                </a:uFill>
                <a:latin typeface="Arial"/>
                <a:ea typeface="Calibri"/>
              </a:rPr>
              <a:t>identificar-se com seus valores culturais e tornar possível a comunicação entre as diferentes formas do “saber popular” e “saber científico”</a:t>
            </a:r>
            <a:endParaRPr b="0" lang="pt-BR" sz="1800" spc="-1" strike="noStrike">
              <a:solidFill>
                <a:srgbClr val="000000"/>
              </a:solidFill>
              <a:uFill>
                <a:solidFill>
                  <a:srgbClr val="ffffff"/>
                </a:solidFill>
              </a:uFill>
              <a:latin typeface="Arial"/>
            </a:endParaRPr>
          </a:p>
          <a:p>
            <a:pPr>
              <a:lnSpc>
                <a:spcPct val="100000"/>
              </a:lnSpc>
              <a:spcBef>
                <a:spcPts val="1001"/>
              </a:spcBef>
            </a:pPr>
            <a:endParaRPr b="0" lang="pt-BR" sz="1800" spc="-1" strike="noStrike">
              <a:solidFill>
                <a:srgbClr val="000000"/>
              </a:solidFill>
              <a:uFill>
                <a:solidFill>
                  <a:srgbClr val="ffffff"/>
                </a:solidFill>
              </a:uFill>
              <a:latin typeface="Arial"/>
            </a:endParaRPr>
          </a:p>
          <a:p>
            <a:pPr>
              <a:lnSpc>
                <a:spcPct val="100000"/>
              </a:lnSpc>
              <a:spcBef>
                <a:spcPts val="1001"/>
              </a:spcBef>
            </a:pPr>
            <a:endParaRPr b="0" lang="pt-BR" sz="1800" spc="-1" strike="noStrike">
              <a:solidFill>
                <a:srgbClr val="000000"/>
              </a:solidFill>
              <a:uFill>
                <a:solidFill>
                  <a:srgbClr val="ffffff"/>
                </a:solidFill>
              </a:uFill>
              <a:latin typeface="Arial"/>
            </a:endParaRPr>
          </a:p>
          <a:p>
            <a:pPr marL="114480">
              <a:lnSpc>
                <a:spcPct val="100000"/>
              </a:lnSpc>
              <a:spcBef>
                <a:spcPts val="1001"/>
              </a:spcBef>
            </a:pPr>
            <a:endParaRPr b="0" lang="pt-BR"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Google Shape;117;g1e5b769a6a4_1_89" descr=""/>
          <p:cNvPicPr/>
          <p:nvPr/>
        </p:nvPicPr>
        <p:blipFill>
          <a:blip r:embed="rId1"/>
          <a:stretch/>
        </p:blipFill>
        <p:spPr>
          <a:xfrm>
            <a:off x="4923720" y="5865840"/>
            <a:ext cx="2343960" cy="626400"/>
          </a:xfrm>
          <a:prstGeom prst="rect">
            <a:avLst/>
          </a:prstGeom>
          <a:ln>
            <a:noFill/>
          </a:ln>
        </p:spPr>
      </p:pic>
      <p:sp>
        <p:nvSpPr>
          <p:cNvPr id="186" name="CustomShape 1"/>
          <p:cNvSpPr/>
          <p:nvPr/>
        </p:nvSpPr>
        <p:spPr>
          <a:xfrm>
            <a:off x="2127240" y="1126800"/>
            <a:ext cx="7245720" cy="2826360"/>
          </a:xfrm>
          <a:prstGeom prst="rect">
            <a:avLst/>
          </a:prstGeom>
          <a:noFill/>
          <a:ln>
            <a:noFill/>
          </a:ln>
        </p:spPr>
        <p:style>
          <a:lnRef idx="0"/>
          <a:fillRef idx="0"/>
          <a:effectRef idx="0"/>
          <a:fontRef idx="minor"/>
        </p:style>
      </p:sp>
      <p:pic>
        <p:nvPicPr>
          <p:cNvPr id="187" name="Imagem 3" descr=""/>
          <p:cNvPicPr/>
          <p:nvPr/>
        </p:nvPicPr>
        <p:blipFill>
          <a:blip r:embed="rId2"/>
          <a:srcRect l="43285" t="33246" r="18748" b="23710"/>
          <a:stretch/>
        </p:blipFill>
        <p:spPr>
          <a:xfrm>
            <a:off x="2127240" y="524160"/>
            <a:ext cx="7786440" cy="511596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Google Shape;117;g1e5b769a6a4_1_89" descr=""/>
          <p:cNvPicPr/>
          <p:nvPr/>
        </p:nvPicPr>
        <p:blipFill>
          <a:blip r:embed="rId1"/>
          <a:stretch/>
        </p:blipFill>
        <p:spPr>
          <a:xfrm>
            <a:off x="4923720" y="5865840"/>
            <a:ext cx="2343960" cy="626400"/>
          </a:xfrm>
          <a:prstGeom prst="rect">
            <a:avLst/>
          </a:prstGeom>
          <a:ln>
            <a:noFill/>
          </a:ln>
        </p:spPr>
      </p:pic>
      <p:sp>
        <p:nvSpPr>
          <p:cNvPr id="189" name="CustomShape 1"/>
          <p:cNvSpPr/>
          <p:nvPr/>
        </p:nvSpPr>
        <p:spPr>
          <a:xfrm>
            <a:off x="2064960" y="1037520"/>
            <a:ext cx="7407000" cy="3800880"/>
          </a:xfrm>
          <a:prstGeom prst="rect">
            <a:avLst/>
          </a:prstGeom>
          <a:ln>
            <a:solidFill>
              <a:srgbClr val="f9bb00"/>
            </a:solidFill>
            <a:round/>
          </a:ln>
          <a:effectLst>
            <a:outerShdw blurRad="40000" dir="5400000" dist="2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91440" bIns="91440"/>
          <a:p>
            <a:pPr algn="ctr">
              <a:lnSpc>
                <a:spcPct val="150000"/>
              </a:lnSpc>
            </a:pPr>
            <a:r>
              <a:rPr b="0" lang="pt-BR" sz="1600" spc="-1" strike="noStrike">
                <a:solidFill>
                  <a:srgbClr val="000000"/>
                </a:solidFill>
                <a:uFill>
                  <a:solidFill>
                    <a:srgbClr val="ffffff"/>
                  </a:solidFill>
                </a:uFill>
                <a:latin typeface="Arial"/>
                <a:ea typeface="Arial"/>
              </a:rPr>
              <a:t>As cinco regras da terapia comunitária são fundamentais para o bom andamento do grupo. São elas:</a:t>
            </a:r>
            <a:endParaRPr b="0" lang="pt-BR" sz="1800" spc="-1" strike="noStrike">
              <a:solidFill>
                <a:srgbClr val="000000"/>
              </a:solidFill>
              <a:uFill>
                <a:solidFill>
                  <a:srgbClr val="ffffff"/>
                </a:solidFill>
              </a:uFill>
              <a:latin typeface="Arial"/>
            </a:endParaRPr>
          </a:p>
          <a:p>
            <a:pPr algn="ctr">
              <a:lnSpc>
                <a:spcPct val="150000"/>
              </a:lnSpc>
            </a:pPr>
            <a:endParaRPr b="0" lang="pt-BR" sz="1800" spc="-1" strike="noStrike">
              <a:solidFill>
                <a:srgbClr val="000000"/>
              </a:solidFill>
              <a:uFill>
                <a:solidFill>
                  <a:srgbClr val="ffffff"/>
                </a:solidFill>
              </a:uFill>
              <a:latin typeface="Arial"/>
            </a:endParaRPr>
          </a:p>
          <a:p>
            <a:pPr>
              <a:lnSpc>
                <a:spcPct val="150000"/>
              </a:lnSpc>
            </a:pPr>
            <a:r>
              <a:rPr b="0" lang="pt-BR" sz="1600" spc="-1" strike="noStrike">
                <a:solidFill>
                  <a:srgbClr val="000000"/>
                </a:solidFill>
                <a:uFill>
                  <a:solidFill>
                    <a:srgbClr val="ffffff"/>
                  </a:solidFill>
                </a:uFill>
                <a:latin typeface="Arial"/>
                <a:ea typeface="Arial"/>
              </a:rPr>
              <a:t>1.Fazer silêncio para ouvir quem está falando. </a:t>
            </a:r>
            <a:endParaRPr b="0" lang="pt-BR" sz="1800" spc="-1" strike="noStrike">
              <a:solidFill>
                <a:srgbClr val="000000"/>
              </a:solidFill>
              <a:uFill>
                <a:solidFill>
                  <a:srgbClr val="ffffff"/>
                </a:solidFill>
              </a:uFill>
              <a:latin typeface="Arial"/>
            </a:endParaRPr>
          </a:p>
          <a:p>
            <a:pPr>
              <a:lnSpc>
                <a:spcPct val="150000"/>
              </a:lnSpc>
            </a:pPr>
            <a:r>
              <a:rPr b="0" lang="pt-BR" sz="1600" spc="-1" strike="noStrike">
                <a:solidFill>
                  <a:srgbClr val="000000"/>
                </a:solidFill>
                <a:uFill>
                  <a:solidFill>
                    <a:srgbClr val="ffffff"/>
                  </a:solidFill>
                </a:uFill>
                <a:latin typeface="Arial"/>
                <a:ea typeface="Arial"/>
              </a:rPr>
              <a:t>2.Falar da própria experiência, utilizando a primeira pessoa do singular. 3.Evitar dar conselhos, fazer discursos ou sermões. </a:t>
            </a:r>
            <a:endParaRPr b="0" lang="pt-BR" sz="1800" spc="-1" strike="noStrike">
              <a:solidFill>
                <a:srgbClr val="000000"/>
              </a:solidFill>
              <a:uFill>
                <a:solidFill>
                  <a:srgbClr val="ffffff"/>
                </a:solidFill>
              </a:uFill>
              <a:latin typeface="Arial"/>
            </a:endParaRPr>
          </a:p>
          <a:p>
            <a:pPr>
              <a:lnSpc>
                <a:spcPct val="150000"/>
              </a:lnSpc>
            </a:pPr>
            <a:r>
              <a:rPr b="0" lang="pt-BR" sz="1600" spc="-1" strike="noStrike">
                <a:solidFill>
                  <a:srgbClr val="000000"/>
                </a:solidFill>
                <a:uFill>
                  <a:solidFill>
                    <a:srgbClr val="ffffff"/>
                  </a:solidFill>
                </a:uFill>
                <a:latin typeface="Arial"/>
                <a:ea typeface="Arial"/>
              </a:rPr>
              <a:t>4.Cantar músicas conhecidas, contar piadas e histórias, ou citar provérbios relativos ao tema do dia. </a:t>
            </a:r>
            <a:endParaRPr b="0" lang="pt-BR" sz="1800" spc="-1" strike="noStrike">
              <a:solidFill>
                <a:srgbClr val="000000"/>
              </a:solidFill>
              <a:uFill>
                <a:solidFill>
                  <a:srgbClr val="ffffff"/>
                </a:solidFill>
              </a:uFill>
              <a:latin typeface="Arial"/>
            </a:endParaRPr>
          </a:p>
          <a:p>
            <a:pPr>
              <a:lnSpc>
                <a:spcPct val="150000"/>
              </a:lnSpc>
            </a:pPr>
            <a:r>
              <a:rPr b="0" lang="pt-BR" sz="1600" spc="-1" strike="noStrike">
                <a:solidFill>
                  <a:srgbClr val="000000"/>
                </a:solidFill>
                <a:uFill>
                  <a:solidFill>
                    <a:srgbClr val="ffffff"/>
                  </a:solidFill>
                </a:uFill>
                <a:latin typeface="Arial"/>
                <a:ea typeface="Arial"/>
              </a:rPr>
              <a:t>5.Guardar segredo (comum em comunidades violentas).</a:t>
            </a:r>
            <a:endParaRPr b="0" lang="pt-BR" sz="1800" spc="-1" strike="noStrike">
              <a:solidFill>
                <a:srgbClr val="000000"/>
              </a:solidFill>
              <a:uFill>
                <a:solidFill>
                  <a:srgbClr val="ffffff"/>
                </a:solidFill>
              </a:uFill>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Google Shape;117;g1e5b769a6a4_1_89" descr=""/>
          <p:cNvPicPr/>
          <p:nvPr/>
        </p:nvPicPr>
        <p:blipFill>
          <a:blip r:embed="rId1"/>
          <a:stretch/>
        </p:blipFill>
        <p:spPr>
          <a:xfrm>
            <a:off x="4923720" y="5865840"/>
            <a:ext cx="2343960" cy="626400"/>
          </a:xfrm>
          <a:prstGeom prst="rect">
            <a:avLst/>
          </a:prstGeom>
          <a:ln>
            <a:noFill/>
          </a:ln>
        </p:spPr>
      </p:pic>
      <p:sp>
        <p:nvSpPr>
          <p:cNvPr id="191" name="CustomShape 1"/>
          <p:cNvSpPr/>
          <p:nvPr/>
        </p:nvSpPr>
        <p:spPr>
          <a:xfrm>
            <a:off x="1263600" y="482760"/>
            <a:ext cx="9287280" cy="91368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Arial"/>
              </a:rPr>
              <a:t>O trabalho com as equipes da Estratégia de Saúde da Família: cuidando do cuidador</a:t>
            </a:r>
            <a:endParaRPr b="0" lang="pt-BR" sz="1800" spc="-1" strike="noStrike">
              <a:solidFill>
                <a:srgbClr val="000000"/>
              </a:solidFill>
              <a:uFill>
                <a:solidFill>
                  <a:srgbClr val="ffffff"/>
                </a:solidFill>
              </a:uFill>
              <a:latin typeface="Arial"/>
            </a:endParaRPr>
          </a:p>
        </p:txBody>
      </p:sp>
      <p:pic>
        <p:nvPicPr>
          <p:cNvPr id="192" name="Imagem 1" descr=""/>
          <p:cNvPicPr/>
          <p:nvPr/>
        </p:nvPicPr>
        <p:blipFill>
          <a:blip r:embed="rId2"/>
          <a:stretch/>
        </p:blipFill>
        <p:spPr>
          <a:xfrm>
            <a:off x="2484000" y="1602360"/>
            <a:ext cx="6717600" cy="312012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Google Shape;117;g1e5b769a6a4_1_89" descr=""/>
          <p:cNvPicPr/>
          <p:nvPr/>
        </p:nvPicPr>
        <p:blipFill>
          <a:blip r:embed="rId1"/>
          <a:stretch/>
        </p:blipFill>
        <p:spPr>
          <a:xfrm>
            <a:off x="4923720" y="5865840"/>
            <a:ext cx="2343960" cy="626400"/>
          </a:xfrm>
          <a:prstGeom prst="rect">
            <a:avLst/>
          </a:prstGeom>
          <a:ln>
            <a:noFill/>
          </a:ln>
        </p:spPr>
      </p:pic>
      <p:sp>
        <p:nvSpPr>
          <p:cNvPr id="194" name="CustomShape 1"/>
          <p:cNvSpPr/>
          <p:nvPr/>
        </p:nvSpPr>
        <p:spPr>
          <a:xfrm>
            <a:off x="2127240" y="1126800"/>
            <a:ext cx="7245720" cy="2826360"/>
          </a:xfrm>
          <a:prstGeom prst="rect">
            <a:avLst/>
          </a:prstGeom>
          <a:noFill/>
          <a:ln>
            <a:noFill/>
          </a:ln>
        </p:spPr>
        <p:style>
          <a:lnRef idx="0"/>
          <a:fillRef idx="0"/>
          <a:effectRef idx="0"/>
          <a:fontRef idx="minor"/>
        </p:style>
        <p:txBody>
          <a:bodyPr lIns="90000" rIns="90000" tIns="91440" bIns="91440"/>
          <a:p>
            <a:pPr algn="ctr">
              <a:lnSpc>
                <a:spcPct val="100000"/>
              </a:lnSpc>
            </a:pPr>
            <a:r>
              <a:rPr b="0" i="1" lang="pt-BR" sz="2800" spc="-1" strike="noStrike">
                <a:solidFill>
                  <a:srgbClr val="000000"/>
                </a:solidFill>
                <a:uFill>
                  <a:solidFill>
                    <a:srgbClr val="ffffff"/>
                  </a:solidFill>
                </a:uFill>
                <a:latin typeface="Arial"/>
                <a:ea typeface="Arial"/>
              </a:rPr>
              <a:t>“</a:t>
            </a:r>
            <a:r>
              <a:rPr b="0" i="1" lang="pt-BR" sz="2800" spc="-1" strike="noStrike">
                <a:solidFill>
                  <a:srgbClr val="000000"/>
                </a:solidFill>
                <a:uFill>
                  <a:solidFill>
                    <a:srgbClr val="ffffff"/>
                  </a:solidFill>
                </a:uFill>
                <a:latin typeface="Arial"/>
                <a:ea typeface="Arial"/>
              </a:rPr>
              <a:t>Um dos papéis mais importantes dos matriciadores de saúde mental é o apoio às equipes da ESF. Não estamos nos referindo a apoiar terapeuticamente esses profissionais, mas sim a apoiar o desenvolvimento e o fortalecimento das equipes e seus membros.”</a:t>
            </a:r>
            <a:endParaRPr b="0" lang="pt-BR"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Google Shape;102;g1e5b769a6a4_1_207" descr=""/>
          <p:cNvPicPr/>
          <p:nvPr/>
        </p:nvPicPr>
        <p:blipFill>
          <a:blip r:embed="rId1"/>
          <a:stretch/>
        </p:blipFill>
        <p:spPr>
          <a:xfrm>
            <a:off x="4923720" y="5865840"/>
            <a:ext cx="2343960" cy="626400"/>
          </a:xfrm>
          <a:prstGeom prst="rect">
            <a:avLst/>
          </a:prstGeom>
          <a:ln>
            <a:noFill/>
          </a:ln>
        </p:spPr>
      </p:pic>
      <p:sp>
        <p:nvSpPr>
          <p:cNvPr id="120" name="CustomShape 1"/>
          <p:cNvSpPr/>
          <p:nvPr/>
        </p:nvSpPr>
        <p:spPr>
          <a:xfrm>
            <a:off x="1863000" y="698760"/>
            <a:ext cx="8465040" cy="471600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Arial"/>
              </a:rPr>
              <a:t>O QUE É MATRICIAMENTO OU APOIO MATRICIAL</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Criado por Gastão Wagner em 1.999</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Produção de saúde e cuidado colaborativo entre equipes de saúde mental e atenção primária</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Suporte técnico para ampliar o campo de ação e qualificar ações de saúde mental no território</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Intervenção pedagógico-terapêutica</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Construção coletiva de projetos terapêuticos singulares (PTS)</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Processo de transformação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Google Shape;117;g1e5b769a6a4_1_89" descr=""/>
          <p:cNvPicPr/>
          <p:nvPr/>
        </p:nvPicPr>
        <p:blipFill>
          <a:blip r:embed="rId1"/>
          <a:stretch/>
        </p:blipFill>
        <p:spPr>
          <a:xfrm>
            <a:off x="4923720" y="5865840"/>
            <a:ext cx="2343960" cy="626400"/>
          </a:xfrm>
          <a:prstGeom prst="rect">
            <a:avLst/>
          </a:prstGeom>
          <a:ln>
            <a:noFill/>
          </a:ln>
        </p:spPr>
      </p:pic>
      <p:sp>
        <p:nvSpPr>
          <p:cNvPr id="196" name="CustomShape 1"/>
          <p:cNvSpPr/>
          <p:nvPr/>
        </p:nvSpPr>
        <p:spPr>
          <a:xfrm>
            <a:off x="2127240" y="1126800"/>
            <a:ext cx="7245720" cy="2826360"/>
          </a:xfrm>
          <a:prstGeom prst="rect">
            <a:avLst/>
          </a:prstGeom>
          <a:noFill/>
          <a:ln>
            <a:noFill/>
          </a:ln>
        </p:spPr>
        <p:style>
          <a:lnRef idx="0"/>
          <a:fillRef idx="0"/>
          <a:effectRef idx="0"/>
          <a:fontRef idx="minor"/>
        </p:style>
      </p:sp>
      <p:sp>
        <p:nvSpPr>
          <p:cNvPr id="197" name="CustomShape 2"/>
          <p:cNvSpPr/>
          <p:nvPr/>
        </p:nvSpPr>
        <p:spPr>
          <a:xfrm>
            <a:off x="1982880" y="1126800"/>
            <a:ext cx="8937720" cy="3528360"/>
          </a:xfrm>
          <a:prstGeom prst="rect">
            <a:avLst/>
          </a:prstGeom>
          <a:noFill/>
          <a:ln>
            <a:noFill/>
          </a:ln>
        </p:spPr>
        <p:style>
          <a:lnRef idx="0"/>
          <a:fillRef idx="0"/>
          <a:effectRef idx="0"/>
          <a:fontRef idx="minor"/>
        </p:style>
        <p:txBody>
          <a:bodyPr lIns="90000" rIns="90000" tIns="45000" bIns="45000"/>
          <a:p>
            <a:pPr algn="ctr">
              <a:lnSpc>
                <a:spcPct val="150000"/>
              </a:lnSpc>
            </a:pPr>
            <a:r>
              <a:rPr b="1" lang="pt-BR" sz="2000" spc="-1" strike="noStrike">
                <a:solidFill>
                  <a:srgbClr val="000000"/>
                </a:solidFill>
                <a:uFill>
                  <a:solidFill>
                    <a:srgbClr val="ffffff"/>
                  </a:solidFill>
                </a:uFill>
                <a:latin typeface="Arial"/>
                <a:ea typeface="Arial"/>
              </a:rPr>
              <a:t>Esse apoio é necessário por diversas razões: </a:t>
            </a: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algn="just">
              <a:lnSpc>
                <a:spcPct val="150000"/>
              </a:lnSpc>
            </a:pP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As equipes de saúde da família estão submetidas a alto grau de estresse;</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As equipes desenvolvem processos de trabalho novos, para os quais muitas vezes não foram formadas, o que contribui para sua insegurança.</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As equipes lidam com problemas psicossociais importantes;</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Mudança de paradigma da lógica hospitalar para o cuidado no território;</a:t>
            </a:r>
            <a:endParaRPr b="0" lang="pt-BR" sz="1800" spc="-1" strike="noStrike">
              <a:solidFill>
                <a:srgbClr val="000000"/>
              </a:solidFill>
              <a:uFill>
                <a:solidFill>
                  <a:srgbClr val="ffffff"/>
                </a:solidFill>
              </a:uFill>
              <a:latin typeface="Arial"/>
            </a:endParaRPr>
          </a:p>
          <a:p>
            <a:pPr>
              <a:lnSpc>
                <a:spcPct val="15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Google Shape;117;g1e5b769a6a4_1_89" descr=""/>
          <p:cNvPicPr/>
          <p:nvPr/>
        </p:nvPicPr>
        <p:blipFill>
          <a:blip r:embed="rId1"/>
          <a:stretch/>
        </p:blipFill>
        <p:spPr>
          <a:xfrm>
            <a:off x="4923720" y="5865840"/>
            <a:ext cx="2343960" cy="626400"/>
          </a:xfrm>
          <a:prstGeom prst="rect">
            <a:avLst/>
          </a:prstGeom>
          <a:ln>
            <a:noFill/>
          </a:ln>
        </p:spPr>
      </p:pic>
      <p:sp>
        <p:nvSpPr>
          <p:cNvPr id="199" name="CustomShape 1"/>
          <p:cNvSpPr/>
          <p:nvPr/>
        </p:nvSpPr>
        <p:spPr>
          <a:xfrm>
            <a:off x="2127240" y="1126800"/>
            <a:ext cx="7245720" cy="2826360"/>
          </a:xfrm>
          <a:prstGeom prst="rect">
            <a:avLst/>
          </a:prstGeom>
          <a:noFill/>
          <a:ln>
            <a:noFill/>
          </a:ln>
        </p:spPr>
        <p:style>
          <a:lnRef idx="0"/>
          <a:fillRef idx="0"/>
          <a:effectRef idx="0"/>
          <a:fontRef idx="minor"/>
        </p:style>
      </p:sp>
      <p:pic>
        <p:nvPicPr>
          <p:cNvPr id="200" name="Imagem 3" descr=""/>
          <p:cNvPicPr/>
          <p:nvPr/>
        </p:nvPicPr>
        <p:blipFill>
          <a:blip r:embed="rId2"/>
          <a:srcRect l="42333" t="30513" r="21203" b="22681"/>
          <a:stretch/>
        </p:blipFill>
        <p:spPr>
          <a:xfrm>
            <a:off x="1797840" y="144000"/>
            <a:ext cx="7245720" cy="538308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 name="Google Shape;117;g1e5b769a6a4_1_89" descr=""/>
          <p:cNvPicPr/>
          <p:nvPr/>
        </p:nvPicPr>
        <p:blipFill>
          <a:blip r:embed="rId1"/>
          <a:stretch/>
        </p:blipFill>
        <p:spPr>
          <a:xfrm>
            <a:off x="4923720" y="5865840"/>
            <a:ext cx="2343960" cy="626400"/>
          </a:xfrm>
          <a:prstGeom prst="rect">
            <a:avLst/>
          </a:prstGeom>
          <a:ln>
            <a:noFill/>
          </a:ln>
        </p:spPr>
      </p:pic>
      <p:sp>
        <p:nvSpPr>
          <p:cNvPr id="202" name="CustomShape 1"/>
          <p:cNvSpPr/>
          <p:nvPr/>
        </p:nvSpPr>
        <p:spPr>
          <a:xfrm>
            <a:off x="318960" y="365040"/>
            <a:ext cx="6235200" cy="4946040"/>
          </a:xfrm>
          <a:prstGeom prst="rect">
            <a:avLst/>
          </a:prstGeom>
          <a:noFill/>
          <a:ln>
            <a:noFill/>
          </a:ln>
        </p:spPr>
        <p:style>
          <a:lnRef idx="0"/>
          <a:fillRef idx="0"/>
          <a:effectRef idx="0"/>
          <a:fontRef idx="minor"/>
        </p:style>
        <p:txBody>
          <a:bodyPr lIns="90000" rIns="90000" tIns="91440" bIns="91440"/>
          <a:p>
            <a:pPr algn="just">
              <a:lnSpc>
                <a:spcPct val="150000"/>
              </a:lnSpc>
            </a:pPr>
            <a:endParaRPr b="0" lang="pt-BR" sz="1800" spc="-1" strike="noStrike">
              <a:solidFill>
                <a:srgbClr val="000000"/>
              </a:solidFill>
              <a:uFill>
                <a:solidFill>
                  <a:srgbClr val="ffffff"/>
                </a:solidFill>
              </a:uFill>
              <a:latin typeface="Arial"/>
            </a:endParaRPr>
          </a:p>
          <a:p>
            <a:pPr algn="just">
              <a:lnSpc>
                <a:spcPct val="150000"/>
              </a:lnSpc>
            </a:pPr>
            <a:r>
              <a:rPr b="0" lang="pt-BR" sz="2000" spc="-1" strike="noStrike">
                <a:solidFill>
                  <a:srgbClr val="000000"/>
                </a:solidFill>
                <a:uFill>
                  <a:solidFill>
                    <a:srgbClr val="ffffff"/>
                  </a:solidFill>
                </a:uFill>
                <a:latin typeface="Arial"/>
                <a:ea typeface="Calibri"/>
              </a:rPr>
              <a:t>Matriciamento é uma ação complexa e potente. Não deve estar resumida a discussão de casos ou somente para tirar dúvidas sobre os serviços de saúde mental. </a:t>
            </a:r>
            <a:endParaRPr b="0" lang="pt-BR" sz="1800" spc="-1" strike="noStrike">
              <a:solidFill>
                <a:srgbClr val="000000"/>
              </a:solidFill>
              <a:uFill>
                <a:solidFill>
                  <a:srgbClr val="ffffff"/>
                </a:solidFill>
              </a:uFill>
              <a:latin typeface="Arial"/>
            </a:endParaRPr>
          </a:p>
          <a:p>
            <a:pPr algn="just">
              <a:lnSpc>
                <a:spcPct val="150000"/>
              </a:lnSpc>
            </a:pPr>
            <a:r>
              <a:rPr b="0" lang="pt-BR" sz="2000" spc="-1" strike="noStrike">
                <a:solidFill>
                  <a:srgbClr val="000000"/>
                </a:solidFill>
                <a:uFill>
                  <a:solidFill>
                    <a:srgbClr val="ffffff"/>
                  </a:solidFill>
                </a:uFill>
                <a:latin typeface="Arial"/>
                <a:ea typeface="Arial"/>
              </a:rPr>
              <a:t>O matriciamento constitui-se numa ferramenta de transformação, não só do processo de saúde e doença, mas de toda a realidade das equipes envolvidas e da comunidade. </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p:txBody>
      </p:sp>
      <p:pic>
        <p:nvPicPr>
          <p:cNvPr id="203" name="Picture 7" descr=""/>
          <p:cNvPicPr/>
          <p:nvPr/>
        </p:nvPicPr>
        <p:blipFill>
          <a:blip r:embed="rId2"/>
          <a:stretch/>
        </p:blipFill>
        <p:spPr>
          <a:xfrm>
            <a:off x="6986520" y="1444320"/>
            <a:ext cx="4245120" cy="2021040"/>
          </a:xfrm>
          <a:prstGeom prst="rect">
            <a:avLst/>
          </a:prstGeom>
          <a:ln>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Google Shape;117;g1e5b769a6a4_1_89" descr=""/>
          <p:cNvPicPr/>
          <p:nvPr/>
        </p:nvPicPr>
        <p:blipFill>
          <a:blip r:embed="rId1"/>
          <a:stretch/>
        </p:blipFill>
        <p:spPr>
          <a:xfrm>
            <a:off x="4923720" y="5865840"/>
            <a:ext cx="2343960" cy="626400"/>
          </a:xfrm>
          <a:prstGeom prst="rect">
            <a:avLst/>
          </a:prstGeom>
          <a:ln>
            <a:noFill/>
          </a:ln>
        </p:spPr>
      </p:pic>
      <p:sp>
        <p:nvSpPr>
          <p:cNvPr id="205" name="CustomShape 1"/>
          <p:cNvSpPr/>
          <p:nvPr/>
        </p:nvSpPr>
        <p:spPr>
          <a:xfrm>
            <a:off x="1746720" y="565200"/>
            <a:ext cx="8321400" cy="4259520"/>
          </a:xfrm>
          <a:prstGeom prst="rect">
            <a:avLst/>
          </a:prstGeom>
          <a:ln>
            <a:round/>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Arial"/>
              </a:rPr>
              <a:t>MATRICIAMENTO É:</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Construção de PTS</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Consulta conjunta</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Visita domiciliar</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Criação de grupos</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Espaço de troca e aprendizado</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Espaço de transformação</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Discussão de casos</a:t>
            </a:r>
            <a:endParaRPr b="0" lang="pt-BR" sz="1800" spc="-1" strike="noStrike">
              <a:solidFill>
                <a:srgbClr val="000000"/>
              </a:solidFill>
              <a:uFill>
                <a:solidFill>
                  <a:srgbClr val="ffffff"/>
                </a:solidFill>
              </a:uFill>
              <a:latin typeface="Arial"/>
            </a:endParaRPr>
          </a:p>
          <a:p>
            <a:pPr marL="285840" indent="-285120">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E o que mais o trabalho em rede e o cuidado compartilhado permitir!</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Google Shape;117;g1e5b769a6a4_1_89" descr=""/>
          <p:cNvPicPr/>
          <p:nvPr/>
        </p:nvPicPr>
        <p:blipFill>
          <a:blip r:embed="rId1"/>
          <a:stretch/>
        </p:blipFill>
        <p:spPr>
          <a:xfrm>
            <a:off x="4923720" y="5865840"/>
            <a:ext cx="2343960" cy="626400"/>
          </a:xfrm>
          <a:prstGeom prst="rect">
            <a:avLst/>
          </a:prstGeom>
          <a:ln>
            <a:noFill/>
          </a:ln>
        </p:spPr>
      </p:pic>
      <p:sp>
        <p:nvSpPr>
          <p:cNvPr id="207" name="CustomShape 1"/>
          <p:cNvSpPr/>
          <p:nvPr/>
        </p:nvSpPr>
        <p:spPr>
          <a:xfrm>
            <a:off x="2127240" y="1126800"/>
            <a:ext cx="7245720" cy="2826360"/>
          </a:xfrm>
          <a:prstGeom prst="rect">
            <a:avLst/>
          </a:prstGeom>
          <a:noFill/>
          <a:ln>
            <a:noFill/>
          </a:ln>
        </p:spPr>
        <p:style>
          <a:lnRef idx="0"/>
          <a:fillRef idx="0"/>
          <a:effectRef idx="0"/>
          <a:fontRef idx="minor"/>
        </p:style>
      </p:sp>
      <p:pic>
        <p:nvPicPr>
          <p:cNvPr id="208" name="Imagem 2" descr=""/>
          <p:cNvPicPr/>
          <p:nvPr/>
        </p:nvPicPr>
        <p:blipFill>
          <a:blip r:embed="rId2"/>
          <a:stretch/>
        </p:blipFill>
        <p:spPr>
          <a:xfrm>
            <a:off x="2529000" y="365040"/>
            <a:ext cx="7133040" cy="534960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831960" y="1633680"/>
            <a:ext cx="4901760" cy="2851920"/>
          </a:xfrm>
          <a:prstGeom prst="rect">
            <a:avLst/>
          </a:prstGeom>
          <a:noFill/>
          <a:ln>
            <a:noFill/>
          </a:ln>
        </p:spPr>
        <p:style>
          <a:lnRef idx="0"/>
          <a:fillRef idx="0"/>
          <a:effectRef idx="0"/>
          <a:fontRef idx="minor"/>
        </p:style>
        <p:txBody>
          <a:bodyPr lIns="90000" rIns="90000" tIns="45000" bIns="45000" anchor="b"/>
          <a:p>
            <a:r>
              <a:rPr b="1" lang="pt-BR" sz="3000" spc="-1" strike="noStrike">
                <a:solidFill>
                  <a:srgbClr val="0b5394"/>
                </a:solidFill>
                <a:uFill>
                  <a:solidFill>
                    <a:srgbClr val="ffffff"/>
                  </a:solidFill>
                </a:uFill>
                <a:latin typeface="Arial"/>
                <a:ea typeface="Arial"/>
              </a:rPr>
              <a:t>Tânia Maria Eberhardt</a:t>
            </a:r>
            <a:endParaRPr b="0" lang="pt-BR" sz="1800" spc="-1" strike="noStrike">
              <a:solidFill>
                <a:srgbClr val="000000"/>
              </a:solidFill>
              <a:uFill>
                <a:solidFill>
                  <a:srgbClr val="ffffff"/>
                </a:solidFill>
              </a:uFill>
              <a:latin typeface="Arial"/>
            </a:endParaRPr>
          </a:p>
          <a:p>
            <a:r>
              <a:rPr b="0" lang="pt-BR" sz="1800" spc="-1" strike="noStrike">
                <a:solidFill>
                  <a:srgbClr val="0b5394"/>
                </a:solidFill>
                <a:uFill>
                  <a:solidFill>
                    <a:srgbClr val="ffffff"/>
                  </a:solidFill>
                </a:uFill>
                <a:latin typeface="Arial"/>
                <a:ea typeface="Arial"/>
              </a:rPr>
              <a:t>Secretária</a:t>
            </a:r>
            <a:endParaRPr b="0" lang="pt-BR" sz="1800" spc="-1" strike="noStrike">
              <a:solidFill>
                <a:srgbClr val="000000"/>
              </a:solidFill>
              <a:uFill>
                <a:solidFill>
                  <a:srgbClr val="ffffff"/>
                </a:solidFill>
              </a:uFill>
              <a:latin typeface="Arial"/>
            </a:endParaRPr>
          </a:p>
          <a:p>
            <a:pPr algn="r">
              <a:lnSpc>
                <a:spcPct val="90000"/>
              </a:lnSpc>
            </a:pPr>
            <a:endParaRPr b="0" lang="pt-BR" sz="1800" spc="-1" strike="noStrike">
              <a:solidFill>
                <a:srgbClr val="000000"/>
              </a:solidFill>
              <a:uFill>
                <a:solidFill>
                  <a:srgbClr val="ffffff"/>
                </a:solidFill>
              </a:uFill>
              <a:latin typeface="Arial"/>
            </a:endParaRPr>
          </a:p>
        </p:txBody>
      </p:sp>
      <p:sp>
        <p:nvSpPr>
          <p:cNvPr id="210" name="CustomShape 2"/>
          <p:cNvSpPr/>
          <p:nvPr/>
        </p:nvSpPr>
        <p:spPr>
          <a:xfrm>
            <a:off x="6094440" y="2594880"/>
            <a:ext cx="5619600" cy="1499760"/>
          </a:xfrm>
          <a:prstGeom prst="rect">
            <a:avLst/>
          </a:prstGeom>
          <a:noFill/>
          <a:ln>
            <a:noFill/>
          </a:ln>
        </p:spPr>
        <p:style>
          <a:lnRef idx="0"/>
          <a:fillRef idx="0"/>
          <a:effectRef idx="0"/>
          <a:fontRef idx="minor"/>
        </p:style>
        <p:txBody>
          <a:bodyPr lIns="90000" rIns="90000" tIns="45000" bIns="45000"/>
          <a:p>
            <a:pPr>
              <a:lnSpc>
                <a:spcPct val="90000"/>
              </a:lnSpc>
            </a:pPr>
            <a:r>
              <a:rPr b="1" lang="pt-BR" sz="3000" spc="-1" strike="noStrike">
                <a:solidFill>
                  <a:srgbClr val="0b5394"/>
                </a:solidFill>
                <a:uFill>
                  <a:solidFill>
                    <a:srgbClr val="ffffff"/>
                  </a:solidFill>
                </a:uFill>
                <a:latin typeface="Arial"/>
                <a:ea typeface="Arial"/>
              </a:rPr>
              <a:t>Secretaria da Saúde - SES</a:t>
            </a:r>
            <a:endParaRPr b="0" lang="pt-BR" sz="1800" spc="-1" strike="noStrike">
              <a:solidFill>
                <a:srgbClr val="000000"/>
              </a:solidFill>
              <a:uFill>
                <a:solidFill>
                  <a:srgbClr val="ffffff"/>
                </a:solidFill>
              </a:uFill>
              <a:latin typeface="Arial"/>
            </a:endParaRPr>
          </a:p>
          <a:p>
            <a:pPr>
              <a:lnSpc>
                <a:spcPct val="90000"/>
              </a:lnSpc>
            </a:pPr>
            <a:endParaRPr b="0" lang="pt-BR" sz="1800" spc="-1" strike="noStrike">
              <a:solidFill>
                <a:srgbClr val="000000"/>
              </a:solidFill>
              <a:uFill>
                <a:solidFill>
                  <a:srgbClr val="ffffff"/>
                </a:solidFill>
              </a:uFill>
              <a:latin typeface="Arial"/>
            </a:endParaRPr>
          </a:p>
        </p:txBody>
      </p:sp>
      <p:sp>
        <p:nvSpPr>
          <p:cNvPr id="211" name="CustomShape 3"/>
          <p:cNvSpPr/>
          <p:nvPr/>
        </p:nvSpPr>
        <p:spPr>
          <a:xfrm flipH="1">
            <a:off x="5938200" y="2098800"/>
            <a:ext cx="12960" cy="2392920"/>
          </a:xfrm>
          <a:custGeom>
            <a:avLst/>
            <a:gdLst/>
            <a:ahLst/>
            <a:rect l="l" t="t" r="r" b="b"/>
            <a:pathLst>
              <a:path w="21600" h="21600">
                <a:moveTo>
                  <a:pt x="0" y="0"/>
                </a:moveTo>
                <a:lnTo>
                  <a:pt x="21600" y="21600"/>
                </a:lnTo>
              </a:path>
            </a:pathLst>
          </a:custGeom>
          <a:noFill/>
          <a:ln w="38160">
            <a:solidFill>
              <a:srgbClr val="0b5394"/>
            </a:solidFill>
            <a:round/>
          </a:ln>
        </p:spPr>
        <p:style>
          <a:lnRef idx="0"/>
          <a:fillRef idx="0"/>
          <a:effectRef idx="0"/>
          <a:fontRef idx="minor"/>
        </p:style>
      </p:sp>
      <p:sp>
        <p:nvSpPr>
          <p:cNvPr id="212" name="CustomShape 4"/>
          <p:cNvSpPr/>
          <p:nvPr/>
        </p:nvSpPr>
        <p:spPr>
          <a:xfrm>
            <a:off x="3036240" y="662400"/>
            <a:ext cx="5816520" cy="1138320"/>
          </a:xfrm>
          <a:prstGeom prst="rect">
            <a:avLst/>
          </a:prstGeom>
          <a:noFill/>
          <a:ln>
            <a:noFill/>
          </a:ln>
        </p:spPr>
        <p:style>
          <a:lnRef idx="0"/>
          <a:fillRef idx="0"/>
          <a:effectRef idx="0"/>
          <a:fontRef idx="minor"/>
        </p:style>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Google Shape;107;g1e5b769a6a4_1_215" descr=""/>
          <p:cNvPicPr/>
          <p:nvPr/>
        </p:nvPicPr>
        <p:blipFill>
          <a:blip r:embed="rId1"/>
          <a:stretch/>
        </p:blipFill>
        <p:spPr>
          <a:xfrm>
            <a:off x="4923720" y="5865840"/>
            <a:ext cx="2343960" cy="626400"/>
          </a:xfrm>
          <a:prstGeom prst="rect">
            <a:avLst/>
          </a:prstGeom>
          <a:ln>
            <a:noFill/>
          </a:ln>
        </p:spPr>
      </p:pic>
      <p:sp>
        <p:nvSpPr>
          <p:cNvPr id="122" name="CustomShape 1"/>
          <p:cNvSpPr/>
          <p:nvPr/>
        </p:nvSpPr>
        <p:spPr>
          <a:xfrm>
            <a:off x="1006920" y="667800"/>
            <a:ext cx="10283760" cy="45028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Arial"/>
                <a:ea typeface="Arial"/>
              </a:rPr>
              <a:t>QUANDO SOLICITAR UM MATRICIAMENTO</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Nos casos em que a equipe de referência sente necessidade de apoio da saúde mental para abordar e conduzir um caso que exige, por exemplo, esclarecimento diagnóstico, estruturação de um projeto terapêutico e abordagem da família. </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Quando se necessita de suporte para realizar intervenções psicossociais específicas da atenção primária, tais como grupos de pacientes com transtornos mentais.</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Para apoiar na adesão ao projeto terapêutico de pacientes com transtornos mentais graves e persistentes em atendimento especializado em um Centro de Atenção Psicossocial (CAPS).</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Quando a equipe de referência sente necessidade de apoio para resolver problemas relativos ao desempenho de suas tarefas, como, por exemplo, dificuldades nas relações pessoais ou nas situações especialmente difíceis encontradas na realidade do trabalho diário.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Google Shape;112;g1e5b769a6a4_1_222" descr=""/>
          <p:cNvPicPr/>
          <p:nvPr/>
        </p:nvPicPr>
        <p:blipFill>
          <a:blip r:embed="rId1"/>
          <a:stretch/>
        </p:blipFill>
        <p:spPr>
          <a:xfrm>
            <a:off x="4923720" y="5865840"/>
            <a:ext cx="2343960" cy="626400"/>
          </a:xfrm>
          <a:prstGeom prst="rect">
            <a:avLst/>
          </a:prstGeom>
          <a:ln>
            <a:noFill/>
          </a:ln>
        </p:spPr>
      </p:pic>
      <p:sp>
        <p:nvSpPr>
          <p:cNvPr id="124" name="CustomShape 1"/>
          <p:cNvSpPr/>
          <p:nvPr/>
        </p:nvSpPr>
        <p:spPr>
          <a:xfrm>
            <a:off x="1869840" y="504360"/>
            <a:ext cx="8896680" cy="3868920"/>
          </a:xfrm>
          <a:prstGeom prst="rect">
            <a:avLst/>
          </a:prstGeom>
          <a:noFill/>
          <a:ln>
            <a:noFill/>
          </a:ln>
        </p:spPr>
        <p:style>
          <a:lnRef idx="0"/>
          <a:fillRef idx="0"/>
          <a:effectRef idx="0"/>
          <a:fontRef idx="minor"/>
        </p:style>
        <p:txBody>
          <a:bodyPr lIns="90000" rIns="90000" tIns="45000" bIns="45000"/>
          <a:p>
            <a:pPr algn="ctr">
              <a:lnSpc>
                <a:spcPct val="150000"/>
              </a:lnSpc>
            </a:pPr>
            <a:endParaRPr b="0" lang="pt-BR" sz="1800" spc="-1" strike="noStrike">
              <a:solidFill>
                <a:srgbClr val="000000"/>
              </a:solidFill>
              <a:uFill>
                <a:solidFill>
                  <a:srgbClr val="ffffff"/>
                </a:solidFill>
              </a:uFill>
              <a:latin typeface="Arial"/>
            </a:endParaRPr>
          </a:p>
          <a:p>
            <a:pPr algn="ctr">
              <a:lnSpc>
                <a:spcPct val="150000"/>
              </a:lnSpc>
            </a:pPr>
            <a:r>
              <a:rPr b="1" lang="pt-BR" sz="2000" spc="-1" strike="noStrike">
                <a:solidFill>
                  <a:srgbClr val="000000"/>
                </a:solidFill>
                <a:uFill>
                  <a:solidFill>
                    <a:srgbClr val="ffffff"/>
                  </a:solidFill>
                </a:uFill>
                <a:latin typeface="Arial"/>
                <a:ea typeface="Arial"/>
              </a:rPr>
              <a:t>QUEM DEVE PARTICIPAR DO MATRICIAMENTO?</a:t>
            </a:r>
            <a:endParaRPr b="0" lang="pt-BR" sz="1800" spc="-1" strike="noStrike">
              <a:solidFill>
                <a:srgbClr val="000000"/>
              </a:solidFill>
              <a:uFill>
                <a:solidFill>
                  <a:srgbClr val="ffffff"/>
                </a:solidFill>
              </a:uFill>
              <a:latin typeface="Arial"/>
            </a:endParaRPr>
          </a:p>
          <a:p>
            <a:pPr algn="ctr">
              <a:lnSpc>
                <a:spcPct val="150000"/>
              </a:lnSpc>
            </a:pPr>
            <a:endParaRPr b="0" lang="pt-BR" sz="1800" spc="-1" strike="noStrike">
              <a:solidFill>
                <a:srgbClr val="000000"/>
              </a:solidFill>
              <a:uFill>
                <a:solidFill>
                  <a:srgbClr val="ffffff"/>
                </a:solidFill>
              </a:uFill>
              <a:latin typeface="Arial"/>
            </a:endParaRPr>
          </a:p>
          <a:p>
            <a:pPr algn="ctr">
              <a:lnSpc>
                <a:spcPct val="150000"/>
              </a:lnSpc>
            </a:pPr>
            <a:endParaRPr b="0" lang="pt-BR" sz="1800" spc="-1" strike="noStrike">
              <a:solidFill>
                <a:srgbClr val="000000"/>
              </a:solidFill>
              <a:uFill>
                <a:solidFill>
                  <a:srgbClr val="ffffff"/>
                </a:solidFill>
              </a:uFill>
              <a:latin typeface="Arial"/>
            </a:endParaRPr>
          </a:p>
          <a:p>
            <a:pPr algn="ctr">
              <a:lnSpc>
                <a:spcPct val="150000"/>
              </a:lnSpc>
            </a:pPr>
            <a:endParaRPr b="0" lang="pt-BR" sz="1800" spc="-1" strike="noStrike">
              <a:solidFill>
                <a:srgbClr val="000000"/>
              </a:solidFill>
              <a:uFill>
                <a:solidFill>
                  <a:srgbClr val="ffffff"/>
                </a:solidFill>
              </a:uFill>
              <a:latin typeface="Arial"/>
            </a:endParaRPr>
          </a:p>
          <a:p>
            <a:pPr algn="ctr">
              <a:lnSpc>
                <a:spcPct val="150000"/>
              </a:lnSpc>
            </a:pPr>
            <a:r>
              <a:rPr b="0" i="1" lang="pt-BR" sz="1800" spc="-1" strike="noStrike">
                <a:solidFill>
                  <a:srgbClr val="000000"/>
                </a:solidFill>
                <a:uFill>
                  <a:solidFill>
                    <a:srgbClr val="ffffff"/>
                  </a:solidFill>
                </a:uFill>
                <a:latin typeface="Arial"/>
                <a:ea typeface="Arial"/>
              </a:rPr>
              <a:t>“</a:t>
            </a:r>
            <a:r>
              <a:rPr b="0" i="1" lang="pt-BR" sz="1800" spc="-1" strike="noStrike">
                <a:solidFill>
                  <a:srgbClr val="000000"/>
                </a:solidFill>
                <a:uFill>
                  <a:solidFill>
                    <a:srgbClr val="ffffff"/>
                  </a:solidFill>
                </a:uFill>
                <a:latin typeface="Arial"/>
                <a:ea typeface="Arial"/>
              </a:rPr>
              <a:t>...o processo de saúde-enfermidade-intervenção não é monopólio nem ferramenta exclusiva de nenhuma especialidade, pertencendo a todo o campo da saúde.</a:t>
            </a:r>
            <a:endParaRPr b="0" lang="pt-BR" sz="1800" spc="-1" strike="noStrike">
              <a:solidFill>
                <a:srgbClr val="000000"/>
              </a:solidFill>
              <a:uFill>
                <a:solidFill>
                  <a:srgbClr val="ffffff"/>
                </a:solidFill>
              </a:uFill>
              <a:latin typeface="Arial"/>
            </a:endParaRPr>
          </a:p>
          <a:p>
            <a:pPr algn="ctr">
              <a:lnSpc>
                <a:spcPct val="150000"/>
              </a:lnSpc>
            </a:pPr>
            <a:r>
              <a:rPr b="0" i="1" lang="pt-BR" sz="1800" spc="-1" strike="noStrike">
                <a:solidFill>
                  <a:srgbClr val="000000"/>
                </a:solidFill>
                <a:uFill>
                  <a:solidFill>
                    <a:srgbClr val="ffffff"/>
                  </a:solidFill>
                </a:uFill>
                <a:latin typeface="Arial"/>
                <a:ea typeface="Arial"/>
              </a:rPr>
              <a:t> </a:t>
            </a:r>
            <a:r>
              <a:rPr b="0" i="1" lang="pt-BR" sz="1800" spc="-1" strike="noStrike">
                <a:solidFill>
                  <a:srgbClr val="000000"/>
                </a:solidFill>
                <a:uFill>
                  <a:solidFill>
                    <a:srgbClr val="ffffff"/>
                  </a:solidFill>
                </a:uFill>
                <a:latin typeface="Arial"/>
                <a:ea typeface="Arial"/>
              </a:rPr>
              <a:t>Isso torna o matriciamento um processo de trabalho interdisciplinar por natureza, com práticas que envolvem intercâmbio e construção do conhecimento.” </a:t>
            </a:r>
            <a:endParaRPr b="0" lang="pt-B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Google Shape;117;g1e5b769a6a4_1_89" descr=""/>
          <p:cNvPicPr/>
          <p:nvPr/>
        </p:nvPicPr>
        <p:blipFill>
          <a:blip r:embed="rId1"/>
          <a:stretch/>
        </p:blipFill>
        <p:spPr>
          <a:xfrm>
            <a:off x="4923720" y="5865840"/>
            <a:ext cx="2343960" cy="626400"/>
          </a:xfrm>
          <a:prstGeom prst="rect">
            <a:avLst/>
          </a:prstGeom>
          <a:ln>
            <a:noFill/>
          </a:ln>
        </p:spPr>
      </p:pic>
      <p:sp>
        <p:nvSpPr>
          <p:cNvPr id="126" name="CustomShape 1"/>
          <p:cNvSpPr/>
          <p:nvPr/>
        </p:nvSpPr>
        <p:spPr>
          <a:xfrm>
            <a:off x="2282400" y="572040"/>
            <a:ext cx="7626600" cy="465696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Elaboração do projeto terapêutico singular</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A interconsulta como instrumento do processo de matriciamento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A consulta conjunta de saúde mental na atenção primária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Visita domiciliar conjunta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Contato a distância: uso do telefone e outras tecnologias de comunicação</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Genograma</a:t>
            </a:r>
            <a:endParaRPr b="0" lang="pt-BR" sz="1800" spc="-1" strike="noStrike">
              <a:solidFill>
                <a:srgbClr val="000000"/>
              </a:solidFill>
              <a:uFill>
                <a:solidFill>
                  <a:srgbClr val="ffffff"/>
                </a:solidFill>
              </a:uFill>
              <a:latin typeface="Arial"/>
            </a:endParaRPr>
          </a:p>
          <a:p>
            <a:pPr>
              <a:lnSpc>
                <a:spcPct val="100000"/>
              </a:lnSpc>
            </a:pPr>
            <a:endParaRPr b="0" lang="pt-BR" sz="1800" spc="-1" strike="noStrike">
              <a:solidFill>
                <a:srgbClr val="000000"/>
              </a:solidFill>
              <a:uFill>
                <a:solidFill>
                  <a:srgbClr val="ffffff"/>
                </a:solidFill>
              </a:uFill>
              <a:latin typeface="Arial"/>
            </a:endParaRPr>
          </a:p>
          <a:p>
            <a:pPr marL="285840" indent="-285120">
              <a:lnSpc>
                <a:spcPct val="100000"/>
              </a:lnSpc>
              <a:buClr>
                <a:srgbClr val="000000"/>
              </a:buClr>
              <a:buFont typeface="Arial"/>
              <a:buChar char="•"/>
            </a:pPr>
            <a:r>
              <a:rPr b="0" lang="pt-BR" sz="1600" spc="-1" strike="noStrike">
                <a:solidFill>
                  <a:srgbClr val="000000"/>
                </a:solidFill>
                <a:uFill>
                  <a:solidFill>
                    <a:srgbClr val="ffffff"/>
                  </a:solidFill>
                </a:uFill>
                <a:latin typeface="Arial"/>
                <a:ea typeface="Arial"/>
              </a:rPr>
              <a:t>Ecomapa</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Google Shape;117;g1e5b769a6a4_1_89" descr=""/>
          <p:cNvPicPr/>
          <p:nvPr/>
        </p:nvPicPr>
        <p:blipFill>
          <a:blip r:embed="rId1"/>
          <a:stretch/>
        </p:blipFill>
        <p:spPr>
          <a:xfrm>
            <a:off x="4923720" y="5865840"/>
            <a:ext cx="2343960" cy="626400"/>
          </a:xfrm>
          <a:prstGeom prst="rect">
            <a:avLst/>
          </a:prstGeom>
          <a:ln>
            <a:noFill/>
          </a:ln>
        </p:spPr>
      </p:pic>
      <p:sp>
        <p:nvSpPr>
          <p:cNvPr id="128" name="CustomShape 1"/>
          <p:cNvSpPr/>
          <p:nvPr/>
        </p:nvSpPr>
        <p:spPr>
          <a:xfrm>
            <a:off x="2127240" y="1126800"/>
            <a:ext cx="7245720" cy="2826360"/>
          </a:xfrm>
          <a:prstGeom prst="rect">
            <a:avLst/>
          </a:prstGeom>
          <a:noFill/>
          <a:ln>
            <a:noFill/>
          </a:ln>
        </p:spPr>
        <p:style>
          <a:lnRef idx="0"/>
          <a:fillRef idx="0"/>
          <a:effectRef idx="0"/>
          <a:fontRef idx="minor"/>
        </p:style>
      </p:sp>
      <p:sp>
        <p:nvSpPr>
          <p:cNvPr id="129" name="CustomShape 2"/>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endParaRPr b="0" lang="pt-BR" sz="1800" spc="-1" strike="noStrike">
              <a:solidFill>
                <a:srgbClr val="000000"/>
              </a:solidFill>
              <a:uFill>
                <a:solidFill>
                  <a:srgbClr val="ffffff"/>
                </a:solidFill>
              </a:uFill>
              <a:latin typeface="Arial"/>
            </a:endParaRPr>
          </a:p>
          <a:p>
            <a:r>
              <a:rPr b="1" lang="pt-BR" sz="2000" spc="-1" strike="noStrike">
                <a:solidFill>
                  <a:srgbClr val="000000"/>
                </a:solidFill>
                <a:uFill>
                  <a:solidFill>
                    <a:srgbClr val="ffffff"/>
                  </a:solidFill>
                </a:uFill>
                <a:latin typeface="Arial"/>
                <a:ea typeface="Calibri"/>
              </a:rPr>
              <a:t>INSTRUMENTOS DO PROCESSO DE MATRICIAMENTO</a:t>
            </a:r>
            <a:endParaRPr b="0" lang="pt-BR" sz="1800" spc="-1" strike="noStrike">
              <a:solidFill>
                <a:srgbClr val="000000"/>
              </a:solidFill>
              <a:uFill>
                <a:solidFill>
                  <a:srgbClr val="ffffff"/>
                </a:solidFill>
              </a:uFill>
              <a:latin typeface="Arial"/>
            </a:endParaRPr>
          </a:p>
          <a:p>
            <a:r>
              <a:rPr b="0" lang="pt-BR" sz="2000" spc="-1" strike="noStrike">
                <a:solidFill>
                  <a:srgbClr val="000000"/>
                </a:solidFill>
                <a:uFill>
                  <a:solidFill>
                    <a:srgbClr val="ffffff"/>
                  </a:solidFill>
                </a:uFill>
                <a:latin typeface="Arial"/>
                <a:ea typeface="Calibri"/>
              </a:rPr>
              <a:t>Elaboração do PTS no apoio matricial de saúde mental:</a:t>
            </a:r>
            <a:endParaRPr b="0" lang="pt-BR" sz="1800" spc="-1" strike="noStrike">
              <a:solidFill>
                <a:srgbClr val="000000"/>
              </a:solidFill>
              <a:uFill>
                <a:solidFill>
                  <a:srgbClr val="ffffff"/>
                </a:solidFill>
              </a:uFill>
              <a:latin typeface="Arial"/>
            </a:endParaRPr>
          </a:p>
          <a:p>
            <a:pPr algn="ctr">
              <a:lnSpc>
                <a:spcPct val="150000"/>
              </a:lnSpc>
            </a:pPr>
            <a:endParaRPr b="0" lang="pt-BR" sz="1800" spc="-1" strike="noStrike">
              <a:solidFill>
                <a:srgbClr val="000000"/>
              </a:solidFill>
              <a:uFill>
                <a:solidFill>
                  <a:srgbClr val="ffffff"/>
                </a:solidFill>
              </a:uFill>
              <a:latin typeface="Arial"/>
            </a:endParaRPr>
          </a:p>
        </p:txBody>
      </p:sp>
      <p:sp>
        <p:nvSpPr>
          <p:cNvPr id="130" name="CustomShape 3"/>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Recurso da clínica ampliada</a:t>
            </a:r>
            <a:endParaRPr b="0" lang="pt-BR" sz="1800" spc="-1" strike="noStrike">
              <a:solidFill>
                <a:srgbClr val="000000"/>
              </a:solidFill>
              <a:uFill>
                <a:solidFill>
                  <a:srgbClr val="ffffff"/>
                </a:solidFill>
              </a:uFill>
              <a:latin typeface="Arial"/>
            </a:endParaRPr>
          </a:p>
          <a:p>
            <a:pPr marL="457200" indent="-342360">
              <a:lnSpc>
                <a:spcPct val="150000"/>
              </a:lnSpc>
              <a:spcBef>
                <a:spcPts val="1001"/>
              </a:spcBef>
              <a:buClr>
                <a:srgbClr val="000000"/>
              </a:buClr>
              <a:buFont typeface="Arial"/>
              <a:buChar char="•"/>
            </a:pPr>
            <a:r>
              <a:rPr b="0" lang="pt-BR" sz="1600" spc="-1" strike="noStrike">
                <a:solidFill>
                  <a:srgbClr val="000000"/>
                </a:solidFill>
                <a:uFill>
                  <a:solidFill>
                    <a:srgbClr val="ffffff"/>
                  </a:solidFill>
                </a:uFill>
                <a:latin typeface="Arial"/>
                <a:ea typeface="Calibri"/>
              </a:rPr>
              <a:t>Substituição do termo individual para singular</a:t>
            </a:r>
            <a:endParaRPr b="0" lang="pt-BR" sz="1800" spc="-1" strike="noStrike">
              <a:solidFill>
                <a:srgbClr val="000000"/>
              </a:solidFill>
              <a:uFill>
                <a:solidFill>
                  <a:srgbClr val="ffffff"/>
                </a:solidFill>
              </a:uFill>
              <a:latin typeface="Arial"/>
            </a:endParaRPr>
          </a:p>
          <a:p>
            <a:pPr>
              <a:lnSpc>
                <a:spcPct val="150000"/>
              </a:lnSpc>
              <a:spcBef>
                <a:spcPts val="1001"/>
              </a:spcBef>
            </a:pPr>
            <a:endParaRPr b="0" lang="pt-BR" sz="1800" spc="-1" strike="noStrike">
              <a:solidFill>
                <a:srgbClr val="000000"/>
              </a:solidFill>
              <a:uFill>
                <a:solidFill>
                  <a:srgbClr val="ffffff"/>
                </a:solidFill>
              </a:uFill>
              <a:latin typeface="Arial"/>
            </a:endParaRPr>
          </a:p>
          <a:p>
            <a:pPr>
              <a:lnSpc>
                <a:spcPct val="90000"/>
              </a:lnSpc>
              <a:spcBef>
                <a:spcPts val="1001"/>
              </a:spcBef>
            </a:pPr>
            <a:endParaRPr b="0" lang="pt-BR" sz="1800" spc="-1" strike="noStrike">
              <a:solidFill>
                <a:srgbClr val="000000"/>
              </a:solidFill>
              <a:uFill>
                <a:solidFill>
                  <a:srgbClr val="ffffff"/>
                </a:solidFill>
              </a:uFill>
              <a:latin typeface="Arial"/>
            </a:endParaRPr>
          </a:p>
        </p:txBody>
      </p:sp>
      <p:pic>
        <p:nvPicPr>
          <p:cNvPr id="131" name="Imagem 5" descr=""/>
          <p:cNvPicPr/>
          <p:nvPr/>
        </p:nvPicPr>
        <p:blipFill>
          <a:blip r:embed="rId2"/>
          <a:srcRect l="28230" t="44329" r="3929" b="36882"/>
          <a:stretch/>
        </p:blipFill>
        <p:spPr>
          <a:xfrm>
            <a:off x="838080" y="3429000"/>
            <a:ext cx="10041480" cy="17074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Google Shape;117;g1e5b769a6a4_1_89" descr=""/>
          <p:cNvPicPr/>
          <p:nvPr/>
        </p:nvPicPr>
        <p:blipFill>
          <a:blip r:embed="rId1"/>
          <a:stretch/>
        </p:blipFill>
        <p:spPr>
          <a:xfrm>
            <a:off x="4923720" y="5865840"/>
            <a:ext cx="2343960" cy="626400"/>
          </a:xfrm>
          <a:prstGeom prst="rect">
            <a:avLst/>
          </a:prstGeom>
          <a:ln>
            <a:noFill/>
          </a:ln>
        </p:spPr>
      </p:pic>
      <p:sp>
        <p:nvSpPr>
          <p:cNvPr id="133" name="CustomShape 1"/>
          <p:cNvSpPr/>
          <p:nvPr/>
        </p:nvSpPr>
        <p:spPr>
          <a:xfrm>
            <a:off x="1233000" y="452160"/>
            <a:ext cx="10252800" cy="4718520"/>
          </a:xfrm>
          <a:prstGeom prst="rect">
            <a:avLst/>
          </a:prstGeom>
          <a:noFill/>
          <a:ln>
            <a:noFill/>
          </a:ln>
        </p:spPr>
        <p:style>
          <a:lnRef idx="0"/>
          <a:fillRef idx="0"/>
          <a:effectRef idx="0"/>
          <a:fontRef idx="minor"/>
        </p:style>
        <p:txBody>
          <a:bodyPr lIns="90000" rIns="90000" tIns="46800" bIns="46800"/>
          <a:p>
            <a:pPr algn="ctr">
              <a:lnSpc>
                <a:spcPct val="100000"/>
              </a:lnSpc>
            </a:pPr>
            <a:r>
              <a:rPr b="1" lang="pt-BR" sz="2000" spc="-1" strike="noStrike">
                <a:solidFill>
                  <a:srgbClr val="000000"/>
                </a:solidFill>
                <a:uFill>
                  <a:solidFill>
                    <a:srgbClr val="ffffff"/>
                  </a:solidFill>
                </a:uFill>
                <a:latin typeface="Arial"/>
                <a:ea typeface="Microsoft YaHei"/>
              </a:rPr>
              <a:t>ROTEIRO PARA DISCUSSÃO DE CASOS</a:t>
            </a: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algn="ctr">
              <a:lnSpc>
                <a:spcPct val="100000"/>
              </a:lnSpc>
            </a:pP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Motivo do matriciamento;</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Informações sobre a pessoa, a família e o ambiente;</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Problema apresentado no atendimento (nas palavras da pessoa, na visão familiar, na opinião de outros); </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História do problema atual (início, fator desencadeante, manifestações sintomáticas, evolução, intervenções biológicas ou psicossociais realizadas, compartilhamento do caso com outros pontos da rede);</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Configuração familiar;</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Vida social (participação em grupos e instituições, rede de apoio social, situação econômica);</a:t>
            </a:r>
            <a:endParaRPr b="0" lang="pt-BR" sz="1800" spc="-1" strike="noStrike">
              <a:solidFill>
                <a:srgbClr val="000000"/>
              </a:solidFill>
              <a:uFill>
                <a:solidFill>
                  <a:srgbClr val="ffffff"/>
                </a:solidFill>
              </a:uFill>
              <a:latin typeface="Arial"/>
            </a:endParaRPr>
          </a:p>
          <a:p>
            <a:pPr marL="285840" indent="-28512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Microsoft YaHei"/>
              </a:rPr>
              <a:t>Efeitos do caso na equipe interdisciplinar; </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Google Shape;117;g1e5b769a6a4_1_89" descr=""/>
          <p:cNvPicPr/>
          <p:nvPr/>
        </p:nvPicPr>
        <p:blipFill>
          <a:blip r:embed="rId1"/>
          <a:stretch/>
        </p:blipFill>
        <p:spPr>
          <a:xfrm>
            <a:off x="4923720" y="5865840"/>
            <a:ext cx="2343960" cy="626400"/>
          </a:xfrm>
          <a:prstGeom prst="rect">
            <a:avLst/>
          </a:prstGeom>
          <a:ln>
            <a:noFill/>
          </a:ln>
        </p:spPr>
      </p:pic>
      <p:sp>
        <p:nvSpPr>
          <p:cNvPr id="135" name="CustomShape 1"/>
          <p:cNvSpPr/>
          <p:nvPr/>
        </p:nvSpPr>
        <p:spPr>
          <a:xfrm>
            <a:off x="1395720" y="459000"/>
            <a:ext cx="9399960" cy="4122720"/>
          </a:xfrm>
          <a:prstGeom prst="rect">
            <a:avLst/>
          </a:prstGeom>
          <a:noFill/>
          <a:ln>
            <a:noFill/>
          </a:ln>
        </p:spPr>
        <p:style>
          <a:lnRef idx="0"/>
          <a:fillRef idx="0"/>
          <a:effectRef idx="0"/>
          <a:fontRef idx="minor"/>
        </p:style>
        <p:txBody>
          <a:bodyPr lIns="90000" rIns="90000" tIns="91440" bIns="91440"/>
          <a:p>
            <a:pPr algn="ctr">
              <a:lnSpc>
                <a:spcPct val="100000"/>
              </a:lnSpc>
            </a:pPr>
            <a:r>
              <a:rPr b="1" lang="pt-BR" sz="2000" spc="-1" strike="noStrike">
                <a:solidFill>
                  <a:srgbClr val="000000"/>
                </a:solidFill>
                <a:uFill>
                  <a:solidFill>
                    <a:srgbClr val="ffffff"/>
                  </a:solidFill>
                </a:uFill>
                <a:latin typeface="Arial"/>
                <a:ea typeface="Arial"/>
              </a:rPr>
              <a:t>PONTOS A SEREM CONSIDERADOS NA FORMULAÇÃO DO PROJETO TERAPÊUTICO SINGULAR </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Diagnóstico</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Abordagens biológica e farmacológica </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Abordagens psicossocial e familiar </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Apoio do sistema de saúde </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Apoio da rede comunitária </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Trabalho em equipe: quem faz o quê</a:t>
            </a:r>
            <a:endParaRPr b="0" lang="pt-BR" sz="1800" spc="-1" strike="noStrike">
              <a:solidFill>
                <a:srgbClr val="000000"/>
              </a:solidFill>
              <a:uFill>
                <a:solidFill>
                  <a:srgbClr val="ffffff"/>
                </a:solidFill>
              </a:uFill>
              <a:latin typeface="Arial"/>
            </a:endParaRPr>
          </a:p>
          <a:p>
            <a:pPr marL="343080" indent="-342360" algn="just">
              <a:lnSpc>
                <a:spcPct val="150000"/>
              </a:lnSpc>
              <a:buClr>
                <a:srgbClr val="000000"/>
              </a:buClr>
              <a:buFont typeface="Arial"/>
              <a:buChar char="•"/>
            </a:pPr>
            <a:r>
              <a:rPr b="0" lang="pt-BR" sz="1600" spc="-1" strike="noStrike">
                <a:solidFill>
                  <a:srgbClr val="000000"/>
                </a:solidFill>
                <a:uFill>
                  <a:solidFill>
                    <a:srgbClr val="ffffff"/>
                  </a:solidFill>
                </a:uFill>
                <a:latin typeface="Arial"/>
                <a:ea typeface="Arial"/>
              </a:rPr>
              <a:t>Revisão do PTS</a:t>
            </a:r>
            <a:endParaRPr b="0" lang="pt-BR" sz="1800" spc="-1" strike="noStrike">
              <a:solidFill>
                <a:srgbClr val="000000"/>
              </a:solidFill>
              <a:uFill>
                <a:solidFill>
                  <a:srgbClr val="ffffff"/>
                </a:solidFill>
              </a:uFill>
              <a:latin typeface="Arial"/>
            </a:endParaRPr>
          </a:p>
          <a:p>
            <a:pPr algn="just">
              <a:lnSpc>
                <a:spcPct val="100000"/>
              </a:lnSpc>
            </a:pPr>
            <a:endParaRPr b="0" lang="pt-BR"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776</TotalTime>
  <Application>LibreOffice/5.3.1.2$Windows_x86 LibreOffice_project/e80a0e0fd1875e1696614d24c32df0f95f03deb2</Application>
  <Words>1708</Words>
  <Paragraphs>250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2021-11-09T20:14:55Z</dcterms:created>
  <dc:creator>PC</dc:creator>
  <dc:description/>
  <dc:language>pt-BR</dc:language>
  <cp:lastModifiedBy/>
  <dcterms:modified xsi:type="dcterms:W3CDTF">2024-02-14T11:25:58Z</dcterms:modified>
  <cp:revision>110</cp:revision>
  <dc:subject/>
  <dc:title>ESCOLA MUNICIPAL DE SAÚDE MARIA CAROLA KELLER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34</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35</vt:i4>
  </property>
</Properties>
</file>