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9" r:id="rId11"/>
    <p:sldId id="270" r:id="rId12"/>
    <p:sldId id="272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229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3542" y="3453408"/>
            <a:ext cx="5896640" cy="6223367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71456" y="2635149"/>
            <a:ext cx="986398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6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</a:t>
            </a:r>
          </a:p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6600" b="1" spc="-32" dirty="0" smtClean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OCUPA-CIDADE</a:t>
            </a:r>
          </a:p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6600" b="1" spc="-32" dirty="0" smtClean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CAPS II</a:t>
            </a:r>
            <a:endParaRPr lang="en-US" sz="6600" b="1" spc="-32" dirty="0">
              <a:solidFill>
                <a:srgbClr val="E4691D"/>
              </a:solidFill>
              <a:latin typeface="Cy Grotesk Wide Ultra-Bold"/>
              <a:ea typeface="Cy Grotesk Wide Ultra-Bold"/>
              <a:cs typeface="Cy Grotesk Wide Ultra-Bold"/>
              <a:sym typeface="Cy Grotesk Wide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2907989" y="799026"/>
            <a:ext cx="17146097" cy="77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dirty="0" err="1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Experiência</a:t>
            </a:r>
            <a:r>
              <a:rPr lang="en-US" sz="4498" dirty="0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 </a:t>
            </a:r>
            <a:r>
              <a:rPr lang="en-US" sz="4498" dirty="0" err="1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exitosa</a:t>
            </a:r>
            <a:r>
              <a:rPr lang="en-US" sz="4498" dirty="0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 </a:t>
            </a:r>
            <a:r>
              <a:rPr lang="en-US" sz="4498" dirty="0" err="1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em</a:t>
            </a:r>
            <a:r>
              <a:rPr lang="en-US" sz="4498" dirty="0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 </a:t>
            </a:r>
            <a:r>
              <a:rPr lang="en-US" sz="4498" dirty="0" err="1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Saúde</a:t>
            </a:r>
            <a:r>
              <a:rPr lang="en-US" sz="4498" dirty="0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 Mental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0172" y="6207874"/>
            <a:ext cx="1104654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2511" dirty="0" err="1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Tatuí</a:t>
            </a:r>
            <a:r>
              <a:rPr lang="en-US" sz="2511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/SP</a:t>
            </a:r>
          </a:p>
          <a:p>
            <a:pPr algn="ctr">
              <a:lnSpc>
                <a:spcPts val="3516"/>
              </a:lnSpc>
            </a:pPr>
            <a:endParaRPr lang="en-US" sz="2511" dirty="0">
              <a:solidFill>
                <a:srgbClr val="060606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  <a:p>
            <a:pPr algn="ctr">
              <a:lnSpc>
                <a:spcPts val="3516"/>
              </a:lnSpc>
            </a:pPr>
            <a:r>
              <a:rPr lang="en-US" sz="2511" dirty="0" smtClean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Marina </a:t>
            </a:r>
            <a:r>
              <a:rPr lang="en-US" sz="2511" dirty="0" err="1" smtClean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Rozendo</a:t>
            </a:r>
            <a:r>
              <a:rPr lang="en-US" sz="2511" dirty="0" smtClean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Garcia</a:t>
            </a:r>
            <a:endParaRPr lang="en-US" sz="2511" dirty="0">
              <a:solidFill>
                <a:srgbClr val="060606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  <a:p>
            <a:pPr algn="ctr">
              <a:lnSpc>
                <a:spcPts val="3516"/>
              </a:lnSpc>
            </a:pPr>
            <a:r>
              <a:rPr lang="en-US" sz="2511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Marinara Ap. Quevedo Soares</a:t>
            </a:r>
          </a:p>
          <a:p>
            <a:pPr algn="ctr">
              <a:lnSpc>
                <a:spcPts val="3516"/>
              </a:lnSpc>
            </a:pPr>
            <a:r>
              <a:rPr lang="en-US" sz="2511" dirty="0">
                <a:solidFill>
                  <a:srgbClr val="060606"/>
                </a:solidFill>
                <a:latin typeface="Cy Grotesk Key"/>
                <a:ea typeface="Cy Grotesk Key"/>
                <a:cs typeface="Cy Grotesk Key"/>
                <a:sym typeface="Cy Grotesk Key"/>
              </a:rPr>
              <a:t>CAPS II</a:t>
            </a:r>
          </a:p>
          <a:p>
            <a:pPr algn="ctr">
              <a:lnSpc>
                <a:spcPts val="3516"/>
              </a:lnSpc>
            </a:pPr>
            <a:endParaRPr lang="en-US" sz="2511" dirty="0">
              <a:solidFill>
                <a:srgbClr val="060606"/>
              </a:solidFill>
              <a:latin typeface="Cy Grotesk Key"/>
              <a:ea typeface="Cy Grotesk Key"/>
              <a:cs typeface="Cy Grotesk Key"/>
              <a:sym typeface="Cy Grotesk Key"/>
            </a:endParaRPr>
          </a:p>
        </p:txBody>
      </p:sp>
      <p:pic>
        <p:nvPicPr>
          <p:cNvPr id="1028" name="Picture 4" descr="Transporte Universitário - Prefeitura de Tatuí">
            <a:extLst>
              <a:ext uri="{FF2B5EF4-FFF2-40B4-BE49-F238E27FC236}">
                <a16:creationId xmlns:a16="http://schemas.microsoft.com/office/drawing/2014/main" xmlns="" id="{364CF0EE-DE3F-D9E8-420C-189651D59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69" r="27853" b="35235"/>
          <a:stretch/>
        </p:blipFill>
        <p:spPr bwMode="auto">
          <a:xfrm>
            <a:off x="783419" y="163494"/>
            <a:ext cx="3026581" cy="32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7644" y="3910609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8A5CF15-A00B-FC38-62B6-A996B0509FCB}"/>
              </a:ext>
            </a:extLst>
          </p:cNvPr>
          <p:cNvSpPr txBox="1"/>
          <p:nvPr/>
        </p:nvSpPr>
        <p:spPr>
          <a:xfrm>
            <a:off x="14196667" y="9331802"/>
            <a:ext cx="332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Ocupando Espaços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A3AEFD5-D574-6945-D399-1F54EB6C6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599" y="2712720"/>
            <a:ext cx="3969923" cy="529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D8FDB4C-9722-91B2-0864-DD4A2016D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4800" y="2705100"/>
            <a:ext cx="3975638" cy="530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E79C5D89-1622-47AF-15CB-CF96328A0D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292" y="2712721"/>
            <a:ext cx="3969923" cy="529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212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8A5CF15-A00B-FC38-62B6-A996B0509FCB}"/>
              </a:ext>
            </a:extLst>
          </p:cNvPr>
          <p:cNvSpPr txBox="1"/>
          <p:nvPr/>
        </p:nvSpPr>
        <p:spPr>
          <a:xfrm>
            <a:off x="14196667" y="9331802"/>
            <a:ext cx="332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Ocupando Espaços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59DD578-F6F8-ADE6-63E3-C91243802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958" y="2214299"/>
            <a:ext cx="9120710" cy="684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6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B389C35-3A68-A064-D76C-45D573E44740}"/>
              </a:ext>
            </a:extLst>
          </p:cNvPr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6064080E-9239-AAB8-F111-E83E61B55313}"/>
              </a:ext>
            </a:extLst>
          </p:cNvPr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00653181-9AA0-1594-893C-95BBE2012493}"/>
              </a:ext>
            </a:extLst>
          </p:cNvPr>
          <p:cNvSpPr/>
          <p:nvPr/>
        </p:nvSpPr>
        <p:spPr>
          <a:xfrm>
            <a:off x="573542" y="3453408"/>
            <a:ext cx="5896640" cy="6223367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8DDF95AC-957F-043D-454A-6E0A883E7247}"/>
              </a:ext>
            </a:extLst>
          </p:cNvPr>
          <p:cNvSpPr txBox="1"/>
          <p:nvPr/>
        </p:nvSpPr>
        <p:spPr>
          <a:xfrm>
            <a:off x="6871456" y="2635149"/>
            <a:ext cx="9863982" cy="148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6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CAPS II</a:t>
            </a:r>
          </a:p>
          <a:p>
            <a:pPr algn="ctr">
              <a:lnSpc>
                <a:spcPts val="5612"/>
              </a:lnSpc>
              <a:spcBef>
                <a:spcPct val="0"/>
              </a:spcBef>
            </a:pPr>
            <a:endParaRPr lang="en-US" sz="6000" b="1" spc="-32" dirty="0">
              <a:solidFill>
                <a:srgbClr val="E4691D"/>
              </a:solidFill>
              <a:latin typeface="Cy Grotesk Wide Ultra-Bold"/>
              <a:ea typeface="Cy Grotesk Wide Ultra-Bold"/>
              <a:cs typeface="Cy Grotesk Wide Ultra-Bold"/>
              <a:sym typeface="Cy Grotesk Wide Ultra-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67FE3C73-0673-6DEB-D647-FA54EB906C09}"/>
              </a:ext>
            </a:extLst>
          </p:cNvPr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6F640449-E44A-0FF7-1044-24680DE5BB81}"/>
              </a:ext>
            </a:extLst>
          </p:cNvPr>
          <p:cNvSpPr txBox="1"/>
          <p:nvPr/>
        </p:nvSpPr>
        <p:spPr>
          <a:xfrm>
            <a:off x="6280172" y="4075351"/>
            <a:ext cx="11046549" cy="311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3200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15 3205-1135</a:t>
            </a:r>
          </a:p>
          <a:p>
            <a:pPr algn="ctr">
              <a:lnSpc>
                <a:spcPts val="3516"/>
              </a:lnSpc>
            </a:pPr>
            <a:r>
              <a:rPr lang="en-US" sz="3200" dirty="0">
                <a:solidFill>
                  <a:srgbClr val="060606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caps2@tatui.sp.gov.br</a:t>
            </a:r>
          </a:p>
          <a:p>
            <a:pPr algn="ctr">
              <a:lnSpc>
                <a:spcPts val="3516"/>
              </a:lnSpc>
            </a:pPr>
            <a:endParaRPr lang="en-US" sz="3200" dirty="0">
              <a:solidFill>
                <a:srgbClr val="060606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  <a:p>
            <a:pPr algn="ctr">
              <a:lnSpc>
                <a:spcPts val="3516"/>
              </a:lnSpc>
            </a:pPr>
            <a:endParaRPr lang="en-US" sz="3200" dirty="0">
              <a:solidFill>
                <a:srgbClr val="060606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  <a:p>
            <a:pPr algn="ctr">
              <a:lnSpc>
                <a:spcPts val="3516"/>
              </a:lnSpc>
            </a:pPr>
            <a:r>
              <a:rPr lang="en-US" sz="3200" dirty="0" err="1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Rua</a:t>
            </a:r>
            <a:r>
              <a:rPr lang="en-US" sz="3200" dirty="0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 </a:t>
            </a:r>
            <a:r>
              <a:rPr lang="en-US" sz="3200" dirty="0" err="1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Maneco</a:t>
            </a:r>
            <a:r>
              <a:rPr lang="en-US" sz="3200" dirty="0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 Pereira, 570 – Centro</a:t>
            </a:r>
          </a:p>
          <a:p>
            <a:pPr algn="ctr">
              <a:lnSpc>
                <a:spcPts val="3516"/>
              </a:lnSpc>
            </a:pPr>
            <a:r>
              <a:rPr lang="en-US" sz="3200" dirty="0" err="1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Tatuí</a:t>
            </a:r>
            <a:r>
              <a:rPr lang="en-US" sz="3200" dirty="0">
                <a:solidFill>
                  <a:srgbClr val="060606"/>
                </a:solidFill>
                <a:latin typeface="Cy Grotesk Key Bold"/>
                <a:ea typeface="Cy Grotesk Key"/>
                <a:cs typeface="Cy Grotesk Key"/>
                <a:sym typeface="Cy Grotesk Key Bold"/>
              </a:rPr>
              <a:t>/SP</a:t>
            </a:r>
            <a:endParaRPr lang="en-US" sz="3200" dirty="0">
              <a:solidFill>
                <a:srgbClr val="060606"/>
              </a:solidFill>
              <a:latin typeface="Cy Grotesk Key"/>
              <a:ea typeface="Cy Grotesk Key"/>
              <a:cs typeface="Cy Grotesk Key"/>
              <a:sym typeface="Cy Grotesk Key"/>
            </a:endParaRPr>
          </a:p>
          <a:p>
            <a:pPr algn="ctr">
              <a:lnSpc>
                <a:spcPts val="3516"/>
              </a:lnSpc>
            </a:pPr>
            <a:endParaRPr lang="en-US" sz="2511" dirty="0">
              <a:solidFill>
                <a:srgbClr val="060606"/>
              </a:solidFill>
              <a:latin typeface="Cy Grotesk Key"/>
              <a:ea typeface="Cy Grotesk Key"/>
              <a:cs typeface="Cy Grotesk Key"/>
              <a:sym typeface="Cy Grotesk Key"/>
            </a:endParaRPr>
          </a:p>
        </p:txBody>
      </p:sp>
      <p:pic>
        <p:nvPicPr>
          <p:cNvPr id="15" name="Picture 4" descr="Transporte Universitário - Prefeitura de Tatuí">
            <a:extLst>
              <a:ext uri="{FF2B5EF4-FFF2-40B4-BE49-F238E27FC236}">
                <a16:creationId xmlns:a16="http://schemas.microsoft.com/office/drawing/2014/main" xmlns="" id="{189E92A0-3C7E-DFFB-28C8-30AAAB62E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69" r="27853" b="35235"/>
          <a:stretch/>
        </p:blipFill>
        <p:spPr bwMode="auto">
          <a:xfrm>
            <a:off x="783419" y="163494"/>
            <a:ext cx="3026581" cy="32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8"/>
          <p:cNvSpPr txBox="1"/>
          <p:nvPr/>
        </p:nvSpPr>
        <p:spPr>
          <a:xfrm>
            <a:off x="2907989" y="799026"/>
            <a:ext cx="17146097" cy="77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>
                <a:solidFill>
                  <a:srgbClr val="060606"/>
                </a:solidFill>
                <a:latin typeface="GoodTime Grotesk"/>
                <a:ea typeface="GoodTime Grotesk"/>
                <a:cs typeface="GoodTime Grotesk"/>
                <a:sym typeface="GoodTime Grotesk"/>
              </a:rPr>
              <a:t>Experiência exitosa em Saúde Mental</a:t>
            </a:r>
          </a:p>
        </p:txBody>
      </p:sp>
    </p:spTree>
    <p:extLst>
      <p:ext uri="{BB962C8B-B14F-4D97-AF65-F5344CB8AC3E}">
        <p14:creationId xmlns:p14="http://schemas.microsoft.com/office/powerpoint/2010/main" xmlns="" val="22005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837952-975E-3EB6-2F33-6FA37B5EC7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9" t="-22721" r="20566" b="22721"/>
          <a:stretch/>
        </p:blipFill>
        <p:spPr>
          <a:xfrm>
            <a:off x="1302062" y="-876100"/>
            <a:ext cx="5645387" cy="944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CA4610C-779C-2169-30DF-E0FE9BD4E296}"/>
              </a:ext>
            </a:extLst>
          </p:cNvPr>
          <p:cNvSpPr txBox="1"/>
          <p:nvPr/>
        </p:nvSpPr>
        <p:spPr>
          <a:xfrm>
            <a:off x="7772692" y="2400779"/>
            <a:ext cx="942738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3200" dirty="0"/>
              <a:t>Oficina que visa a </a:t>
            </a:r>
            <a:r>
              <a:rPr lang="pt-BR" sz="3200" b="1" dirty="0">
                <a:solidFill>
                  <a:schemeClr val="accent6"/>
                </a:solidFill>
              </a:rPr>
              <a:t>integração e participação social </a:t>
            </a:r>
            <a:r>
              <a:rPr lang="pt-BR" sz="3200" dirty="0"/>
              <a:t>dos usuários do serviço através de visitas aos dispositivos culturais e que promovam o exercício da cidadania.</a:t>
            </a:r>
          </a:p>
          <a:p>
            <a:pPr marL="457200" indent="-457200" algn="just">
              <a:buFontTx/>
              <a:buChar char="-"/>
            </a:pPr>
            <a:endParaRPr lang="pt-BR" sz="3200" dirty="0"/>
          </a:p>
          <a:p>
            <a:pPr marL="457200" indent="-457200" algn="just">
              <a:buFontTx/>
              <a:buChar char="-"/>
            </a:pPr>
            <a:r>
              <a:rPr lang="pt-BR" sz="3200" dirty="0"/>
              <a:t>Quartas-feiras das 08h30 às 10h;</a:t>
            </a:r>
          </a:p>
          <a:p>
            <a:pPr marL="457200" indent="-457200" algn="just">
              <a:buFontTx/>
              <a:buChar char="-"/>
            </a:pPr>
            <a:endParaRPr lang="pt-BR" sz="3200" dirty="0"/>
          </a:p>
          <a:p>
            <a:pPr marL="457200" indent="-457200" algn="just">
              <a:buFontTx/>
              <a:buChar char="-"/>
            </a:pPr>
            <a:r>
              <a:rPr lang="pt-BR" sz="3200" dirty="0"/>
              <a:t>Acontece no território (praças, museu, conservatório, </a:t>
            </a:r>
            <a:r>
              <a:rPr lang="pt-BR" sz="3200" dirty="0" err="1"/>
              <a:t>etc</a:t>
            </a:r>
            <a:r>
              <a:rPr lang="pt-BR" sz="3200" dirty="0"/>
              <a:t>); </a:t>
            </a:r>
          </a:p>
          <a:p>
            <a:pPr marL="457200" indent="-457200" algn="just">
              <a:buFontTx/>
              <a:buChar char="-"/>
            </a:pPr>
            <a:endParaRPr lang="pt-BR" sz="3200" dirty="0"/>
          </a:p>
          <a:p>
            <a:pPr marL="457200" indent="-457200" algn="just">
              <a:buFontTx/>
              <a:buChar char="-"/>
            </a:pPr>
            <a:r>
              <a:rPr lang="pt-BR" sz="3200" dirty="0"/>
              <a:t>Ponto de encontro – sala de grupo do CAPS II.</a:t>
            </a:r>
          </a:p>
          <a:p>
            <a:pPr marL="457200" indent="-457200" algn="just">
              <a:buFontTx/>
              <a:buChar char="-"/>
            </a:pPr>
            <a:endParaRPr lang="pt-BR" sz="2800" dirty="0"/>
          </a:p>
          <a:p>
            <a:pPr marL="457200" indent="-457200" algn="just">
              <a:buFontTx/>
              <a:buChar char="-"/>
            </a:pPr>
            <a:endParaRPr lang="pt-BR" sz="2800" dirty="0"/>
          </a:p>
          <a:p>
            <a:pPr marL="457200" indent="-457200" algn="just">
              <a:buFontTx/>
              <a:buChar char="-"/>
            </a:pPr>
            <a:endParaRPr lang="pt-BR" sz="2800" dirty="0"/>
          </a:p>
          <a:p>
            <a:pPr marL="457200" indent="-457200" algn="just">
              <a:buFontTx/>
              <a:buChar char="-"/>
            </a:pPr>
            <a:endParaRPr lang="pt-BR" sz="2800" dirty="0"/>
          </a:p>
          <a:p>
            <a:pPr marL="457200" indent="-457200" algn="just">
              <a:buFontTx/>
              <a:buChar char="-"/>
            </a:pPr>
            <a:endParaRPr lang="pt-BR" sz="2800" dirty="0"/>
          </a:p>
          <a:p>
            <a:pPr marL="457200" indent="-457200" algn="just"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71398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067876D-41A0-CF98-0CA8-748C22677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90500"/>
            <a:ext cx="6858112" cy="914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4165991" y="8903791"/>
            <a:ext cx="3861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Praça Paulo Setúbal</a:t>
            </a:r>
          </a:p>
          <a:p>
            <a:pPr algn="ctr"/>
            <a:r>
              <a:rPr lang="pt-BR" sz="3600" dirty="0"/>
              <a:t>(Praça do Barão)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BAC912A-7D1C-8E1B-EBAE-F9636C7C7832}"/>
              </a:ext>
            </a:extLst>
          </p:cNvPr>
          <p:cNvSpPr txBox="1"/>
          <p:nvPr/>
        </p:nvSpPr>
        <p:spPr>
          <a:xfrm>
            <a:off x="11049000" y="1877110"/>
            <a:ext cx="6553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“A oficina de atividades externas do CAPS nos propicia sempre a oportunidade de visitação de lugares importantes historicamente em nossa cidade, e também espaços de exposições onde estejam ocorrendo mostras de pinturas, fotografias e outras manifestações artísticas-culturais.</a:t>
            </a:r>
          </a:p>
          <a:p>
            <a:pPr algn="just"/>
            <a:r>
              <a:rPr lang="pt-BR" sz="2800" i="1" dirty="0"/>
              <a:t>Terapeuticamente, é um momento importante de deslocamento da unidade do CAPS para outras localidades de atividades. Ampliando e antenando os pacientes para outras vertentes de interação e aquisição de informações através do entretenimento das visitações, a oficina é uma atividade muito importante dentro da rotina dos pacientes do CAPS”. </a:t>
            </a:r>
          </a:p>
          <a:p>
            <a:pPr algn="just"/>
            <a:r>
              <a:rPr lang="pt-BR" sz="2800" i="1" dirty="0"/>
              <a:t>(M., 54 anos)</a:t>
            </a:r>
          </a:p>
          <a:p>
            <a:pPr algn="just"/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xmlns="" val="37989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3396536" y="7581900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Piscina Municipal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02537AD-3721-304C-B7C9-98A95BB57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4175" y="483823"/>
            <a:ext cx="6600825" cy="880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6895D17-CC1F-1B30-1345-A497A43295AD}"/>
              </a:ext>
            </a:extLst>
          </p:cNvPr>
          <p:cNvSpPr txBox="1"/>
          <p:nvPr/>
        </p:nvSpPr>
        <p:spPr>
          <a:xfrm>
            <a:off x="11049000" y="30861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“A oficina ocupa-cidade é bom, ajuda a gente a melhorar, ocupa a cabeça, a cada quarta-feira aprendo coisas novas. Não perco uma quarta!”</a:t>
            </a:r>
          </a:p>
          <a:p>
            <a:pPr algn="just"/>
            <a:endParaRPr lang="pt-BR" sz="2800" i="1" dirty="0"/>
          </a:p>
          <a:p>
            <a:pPr algn="just"/>
            <a:r>
              <a:rPr lang="pt-BR" sz="2800" i="1" dirty="0"/>
              <a:t>				          (J., 50 anos)</a:t>
            </a:r>
          </a:p>
        </p:txBody>
      </p:sp>
    </p:spTree>
    <p:extLst>
      <p:ext uri="{BB962C8B-B14F-4D97-AF65-F5344CB8AC3E}">
        <p14:creationId xmlns:p14="http://schemas.microsoft.com/office/powerpoint/2010/main" xmlns="" val="20537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3716398" y="7581900"/>
            <a:ext cx="2794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CEU das Artes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C30735B-A0A5-C9AF-87CC-14044567C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41977"/>
            <a:ext cx="10035427" cy="752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B77B7E4-3882-ABF5-A2FC-DA27A2C3CA6A}"/>
              </a:ext>
            </a:extLst>
          </p:cNvPr>
          <p:cNvSpPr txBox="1"/>
          <p:nvPr/>
        </p:nvSpPr>
        <p:spPr>
          <a:xfrm>
            <a:off x="11049000" y="30861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“A oficina ocupa-cidade é muito bom, para mim. </a:t>
            </a:r>
          </a:p>
          <a:p>
            <a:pPr algn="just"/>
            <a:r>
              <a:rPr lang="pt-BR" sz="2800" i="1" dirty="0"/>
              <a:t>Fomos conhecer a biblioteca municipal, o museu e a exposição de arte no alvorada clube.</a:t>
            </a:r>
          </a:p>
          <a:p>
            <a:pPr algn="just"/>
            <a:r>
              <a:rPr lang="pt-BR" sz="2800" i="1" dirty="0"/>
              <a:t>Aprendi bastante com essas visitas”</a:t>
            </a:r>
          </a:p>
          <a:p>
            <a:pPr algn="just"/>
            <a:endParaRPr lang="pt-BR" sz="2800" i="1" dirty="0"/>
          </a:p>
          <a:p>
            <a:pPr algn="just"/>
            <a:r>
              <a:rPr lang="pt-BR" sz="2800" i="1" dirty="0"/>
              <a:t>			                (J. M., 51 anos)</a:t>
            </a:r>
          </a:p>
          <a:p>
            <a:pPr algn="just"/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xmlns="" val="152298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3583220" y="7581900"/>
            <a:ext cx="306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Teatro/ Cinema</a:t>
            </a:r>
          </a:p>
          <a:p>
            <a:pPr algn="ctr"/>
            <a:r>
              <a:rPr lang="pt-BR" sz="3600" dirty="0"/>
              <a:t>CEU das Artes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DCCC5F3-A673-2118-274F-E5868C5BB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659" y="1332328"/>
            <a:ext cx="9753600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319C04D-DE23-F653-B3DF-22E397C7D5F4}"/>
              </a:ext>
            </a:extLst>
          </p:cNvPr>
          <p:cNvSpPr txBox="1"/>
          <p:nvPr/>
        </p:nvSpPr>
        <p:spPr>
          <a:xfrm>
            <a:off x="11353800" y="2528502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i="1" dirty="0"/>
              <a:t>“Eu gosto da oficina de quarta, me sinto bem, conhecemos lugares legais que é importante para a mente”. </a:t>
            </a:r>
          </a:p>
          <a:p>
            <a:pPr algn="just"/>
            <a:endParaRPr lang="pt-BR" sz="3200" i="1" dirty="0"/>
          </a:p>
          <a:p>
            <a:pPr algn="just"/>
            <a:r>
              <a:rPr lang="pt-BR" sz="3200" i="1" dirty="0"/>
              <a:t>	         			(C., 34 anos)</a:t>
            </a:r>
          </a:p>
        </p:txBody>
      </p:sp>
    </p:spTree>
    <p:extLst>
      <p:ext uri="{BB962C8B-B14F-4D97-AF65-F5344CB8AC3E}">
        <p14:creationId xmlns:p14="http://schemas.microsoft.com/office/powerpoint/2010/main" xmlns="" val="82125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4376771" y="7581900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Museu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969D63-DFBC-244F-C5F2-056C40141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771" y="598088"/>
            <a:ext cx="6413820" cy="85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37589CD-4D9E-EC4A-8DCB-0D6A5E8935A4}"/>
              </a:ext>
            </a:extLst>
          </p:cNvPr>
          <p:cNvSpPr txBox="1"/>
          <p:nvPr/>
        </p:nvSpPr>
        <p:spPr>
          <a:xfrm>
            <a:off x="9372600" y="2552700"/>
            <a:ext cx="8492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“Eu acho bom e legal a ocupação que nós faz quando a gente sai para ver a exposição teatro, cinema, ocupa a cabeça do paciente é muito bom” </a:t>
            </a:r>
          </a:p>
          <a:p>
            <a:pPr algn="just"/>
            <a:r>
              <a:rPr lang="pt-BR" sz="2800" i="1" dirty="0"/>
              <a:t>				</a:t>
            </a:r>
          </a:p>
          <a:p>
            <a:pPr algn="just"/>
            <a:r>
              <a:rPr lang="pt-BR" sz="2800" i="1" dirty="0"/>
              <a:t>					                       (E., 42 anos) </a:t>
            </a:r>
          </a:p>
        </p:txBody>
      </p:sp>
    </p:spTree>
    <p:extLst>
      <p:ext uri="{BB962C8B-B14F-4D97-AF65-F5344CB8AC3E}">
        <p14:creationId xmlns:p14="http://schemas.microsoft.com/office/powerpoint/2010/main" xmlns="" val="355928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6BA7EB-5DA8-CA32-4D0F-6E45D0E5008F}"/>
              </a:ext>
            </a:extLst>
          </p:cNvPr>
          <p:cNvSpPr txBox="1"/>
          <p:nvPr/>
        </p:nvSpPr>
        <p:spPr>
          <a:xfrm>
            <a:off x="11628739" y="8496300"/>
            <a:ext cx="557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Exposição no Centro Cultural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22A1378-4FFF-C5AB-4154-81C07DCEE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58" y="1946728"/>
            <a:ext cx="9762425" cy="732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7AC7F2B-B3A4-06E6-3F5E-7629C1268CEE}"/>
              </a:ext>
            </a:extLst>
          </p:cNvPr>
          <p:cNvSpPr txBox="1"/>
          <p:nvPr/>
        </p:nvSpPr>
        <p:spPr>
          <a:xfrm>
            <a:off x="11049000" y="3086100"/>
            <a:ext cx="655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“A oficina ocupa-cidade é muito bom, para mim. </a:t>
            </a:r>
          </a:p>
          <a:p>
            <a:pPr algn="just"/>
            <a:r>
              <a:rPr lang="pt-BR" sz="2800" i="1" dirty="0"/>
              <a:t>Fomos conhecer a biblioteca municipal, o museu e a exposição de arte no alvorada clube.</a:t>
            </a:r>
          </a:p>
          <a:p>
            <a:pPr algn="just"/>
            <a:r>
              <a:rPr lang="pt-BR" sz="2800" i="1" dirty="0"/>
              <a:t>Aprendi bastante com essas visitas”</a:t>
            </a:r>
          </a:p>
          <a:p>
            <a:pPr algn="just"/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xmlns="" val="147363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0071" y="3453408"/>
            <a:ext cx="7347857" cy="789784"/>
          </a:xfrm>
          <a:custGeom>
            <a:avLst/>
            <a:gdLst/>
            <a:ahLst/>
            <a:cxnLst/>
            <a:rect l="l" t="t" r="r" b="b"/>
            <a:pathLst>
              <a:path w="7347857" h="789784">
                <a:moveTo>
                  <a:pt x="0" y="0"/>
                </a:moveTo>
                <a:lnTo>
                  <a:pt x="7347858" y="0"/>
                </a:lnTo>
                <a:lnTo>
                  <a:pt x="7347858" y="789784"/>
                </a:lnTo>
                <a:lnTo>
                  <a:pt x="0" y="78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0"/>
            </a:blip>
            <a:stretch>
              <a:fillRect t="-169500" b="-1181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50599" y="56209"/>
            <a:ext cx="9386803" cy="645343"/>
          </a:xfrm>
          <a:custGeom>
            <a:avLst/>
            <a:gdLst/>
            <a:ahLst/>
            <a:cxnLst/>
            <a:rect l="l" t="t" r="r" b="b"/>
            <a:pathLst>
              <a:path w="9386803" h="645343">
                <a:moveTo>
                  <a:pt x="0" y="0"/>
                </a:moveTo>
                <a:lnTo>
                  <a:pt x="9386802" y="0"/>
                </a:lnTo>
                <a:lnTo>
                  <a:pt x="9386802" y="645343"/>
                </a:lnTo>
                <a:lnTo>
                  <a:pt x="0" y="64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29707" y="9673000"/>
            <a:ext cx="8501163" cy="614000"/>
          </a:xfrm>
          <a:custGeom>
            <a:avLst/>
            <a:gdLst/>
            <a:ahLst/>
            <a:cxnLst/>
            <a:rect l="l" t="t" r="r" b="b"/>
            <a:pathLst>
              <a:path w="8501163" h="614000">
                <a:moveTo>
                  <a:pt x="0" y="0"/>
                </a:moveTo>
                <a:lnTo>
                  <a:pt x="8501163" y="0"/>
                </a:lnTo>
                <a:lnTo>
                  <a:pt x="8501163" y="614000"/>
                </a:lnTo>
                <a:lnTo>
                  <a:pt x="0" y="61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419" y="9667250"/>
            <a:ext cx="5742883" cy="22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endParaRPr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51458D2-D755-E0BD-7A1C-14350C2980E8}"/>
              </a:ext>
            </a:extLst>
          </p:cNvPr>
          <p:cNvSpPr/>
          <p:nvPr/>
        </p:nvSpPr>
        <p:spPr>
          <a:xfrm>
            <a:off x="10668000" y="935539"/>
            <a:ext cx="7620000" cy="802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Box 6"/>
          <p:cNvSpPr txBox="1"/>
          <p:nvPr/>
        </p:nvSpPr>
        <p:spPr>
          <a:xfrm>
            <a:off x="9525000" y="1002077"/>
            <a:ext cx="8339982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  <a:spcBef>
                <a:spcPct val="0"/>
              </a:spcBef>
            </a:pPr>
            <a:r>
              <a:rPr lang="en-US" sz="3600" b="1" spc="-32" dirty="0">
                <a:solidFill>
                  <a:srgbClr val="E4691D"/>
                </a:solidFill>
                <a:latin typeface="Cy Grotesk Wide Ultra-Bold"/>
                <a:ea typeface="Cy Grotesk Wide Ultra-Bold"/>
                <a:cs typeface="Cy Grotesk Wide Ultra-Bold"/>
                <a:sym typeface="Cy Grotesk Wide Ultra-Bold"/>
              </a:rPr>
              <a:t>OFICINA OCUPA-CIDADE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096904" y="190500"/>
            <a:ext cx="2206336" cy="2057400"/>
          </a:xfrm>
          <a:custGeom>
            <a:avLst/>
            <a:gdLst/>
            <a:ahLst/>
            <a:cxnLst/>
            <a:rect l="l" t="t" r="r" b="b"/>
            <a:pathLst>
              <a:path w="5896640" h="6223367">
                <a:moveTo>
                  <a:pt x="0" y="0"/>
                </a:moveTo>
                <a:lnTo>
                  <a:pt x="5896640" y="0"/>
                </a:lnTo>
                <a:lnTo>
                  <a:pt x="5896640" y="6223367"/>
                </a:lnTo>
                <a:lnTo>
                  <a:pt x="0" y="622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108" b="-47292"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F401334-B778-C893-A61D-6A263C52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74" y="2045776"/>
            <a:ext cx="9512394" cy="713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D33A70F-8E7D-2BB0-3083-A50585C48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222" y="2066618"/>
            <a:ext cx="5335090" cy="711345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8A5CF15-A00B-FC38-62B6-A996B0509FCB}"/>
              </a:ext>
            </a:extLst>
          </p:cNvPr>
          <p:cNvSpPr txBox="1"/>
          <p:nvPr/>
        </p:nvSpPr>
        <p:spPr>
          <a:xfrm>
            <a:off x="14896478" y="9365077"/>
            <a:ext cx="3205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Câmara Municipal</a:t>
            </a:r>
          </a:p>
        </p:txBody>
      </p:sp>
    </p:spTree>
    <p:extLst>
      <p:ext uri="{BB962C8B-B14F-4D97-AF65-F5344CB8AC3E}">
        <p14:creationId xmlns:p14="http://schemas.microsoft.com/office/powerpoint/2010/main" xmlns="" val="55084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394</Words>
  <Application>Microsoft Office PowerPoint</Application>
  <PresentationFormat>Personalizar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Cy Grotesk Wide Ultra-Bold</vt:lpstr>
      <vt:lpstr>Calibri</vt:lpstr>
      <vt:lpstr>GoodTime Grotesk</vt:lpstr>
      <vt:lpstr>Cy Grotesk Key Bold</vt:lpstr>
      <vt:lpstr>Cy Grotesk Key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Cartão convite de inauguração simples dourado (Apresentação)</dc:title>
  <dc:creator>SMSI</dc:creator>
  <cp:lastModifiedBy>CSI-FARMACIA</cp:lastModifiedBy>
  <cp:revision>28</cp:revision>
  <dcterms:created xsi:type="dcterms:W3CDTF">2006-08-16T00:00:00Z</dcterms:created>
  <dcterms:modified xsi:type="dcterms:W3CDTF">2024-11-14T17:26:57Z</dcterms:modified>
  <dc:identifier>DAGNwUaz2dM</dc:identifier>
</cp:coreProperties>
</file>